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21"/>
  </p:notesMasterIdLst>
  <p:handoutMasterIdLst>
    <p:handoutMasterId r:id="rId122"/>
  </p:handoutMasterIdLst>
  <p:sldIdLst>
    <p:sldId id="256" r:id="rId2"/>
    <p:sldId id="341" r:id="rId3"/>
    <p:sldId id="356" r:id="rId4"/>
    <p:sldId id="386" r:id="rId5"/>
    <p:sldId id="396" r:id="rId6"/>
    <p:sldId id="387" r:id="rId7"/>
    <p:sldId id="381" r:id="rId8"/>
    <p:sldId id="402" r:id="rId9"/>
    <p:sldId id="390" r:id="rId10"/>
    <p:sldId id="401" r:id="rId11"/>
    <p:sldId id="414" r:id="rId12"/>
    <p:sldId id="403" r:id="rId13"/>
    <p:sldId id="404" r:id="rId14"/>
    <p:sldId id="299" r:id="rId15"/>
    <p:sldId id="405" r:id="rId16"/>
    <p:sldId id="302" r:id="rId17"/>
    <p:sldId id="388" r:id="rId18"/>
    <p:sldId id="406" r:id="rId19"/>
    <p:sldId id="398" r:id="rId20"/>
    <p:sldId id="400" r:id="rId21"/>
    <p:sldId id="311" r:id="rId22"/>
    <p:sldId id="306" r:id="rId23"/>
    <p:sldId id="407" r:id="rId24"/>
    <p:sldId id="312" r:id="rId25"/>
    <p:sldId id="408" r:id="rId26"/>
    <p:sldId id="349" r:id="rId27"/>
    <p:sldId id="359" r:id="rId28"/>
    <p:sldId id="358" r:id="rId29"/>
    <p:sldId id="351" r:id="rId30"/>
    <p:sldId id="352" r:id="rId31"/>
    <p:sldId id="353" r:id="rId32"/>
    <p:sldId id="355" r:id="rId33"/>
    <p:sldId id="409" r:id="rId34"/>
    <p:sldId id="288" r:id="rId35"/>
    <p:sldId id="410" r:id="rId36"/>
    <p:sldId id="411" r:id="rId37"/>
    <p:sldId id="412" r:id="rId38"/>
    <p:sldId id="344" r:id="rId39"/>
    <p:sldId id="345" r:id="rId40"/>
    <p:sldId id="346" r:id="rId41"/>
    <p:sldId id="413" r:id="rId42"/>
    <p:sldId id="261" r:id="rId43"/>
    <p:sldId id="260" r:id="rId44"/>
    <p:sldId id="257" r:id="rId45"/>
    <p:sldId id="258" r:id="rId46"/>
    <p:sldId id="259" r:id="rId47"/>
    <p:sldId id="270" r:id="rId48"/>
    <p:sldId id="264" r:id="rId49"/>
    <p:sldId id="271" r:id="rId50"/>
    <p:sldId id="263" r:id="rId51"/>
    <p:sldId id="265" r:id="rId52"/>
    <p:sldId id="269" r:id="rId53"/>
    <p:sldId id="266" r:id="rId54"/>
    <p:sldId id="272" r:id="rId55"/>
    <p:sldId id="340" r:id="rId56"/>
    <p:sldId id="274" r:id="rId57"/>
    <p:sldId id="273" r:id="rId58"/>
    <p:sldId id="278" r:id="rId59"/>
    <p:sldId id="280" r:id="rId60"/>
    <p:sldId id="333" r:id="rId61"/>
    <p:sldId id="277" r:id="rId62"/>
    <p:sldId id="279" r:id="rId63"/>
    <p:sldId id="275" r:id="rId64"/>
    <p:sldId id="284" r:id="rId65"/>
    <p:sldId id="285" r:id="rId66"/>
    <p:sldId id="286" r:id="rId67"/>
    <p:sldId id="287" r:id="rId68"/>
    <p:sldId id="289" r:id="rId69"/>
    <p:sldId id="334" r:id="rId70"/>
    <p:sldId id="335" r:id="rId71"/>
    <p:sldId id="290" r:id="rId72"/>
    <p:sldId id="291" r:id="rId73"/>
    <p:sldId id="292" r:id="rId74"/>
    <p:sldId id="293" r:id="rId75"/>
    <p:sldId id="336" r:id="rId76"/>
    <p:sldId id="294" r:id="rId77"/>
    <p:sldId id="295" r:id="rId78"/>
    <p:sldId id="297" r:id="rId79"/>
    <p:sldId id="298" r:id="rId80"/>
    <p:sldId id="300" r:id="rId81"/>
    <p:sldId id="301" r:id="rId82"/>
    <p:sldId id="303" r:id="rId83"/>
    <p:sldId id="304" r:id="rId84"/>
    <p:sldId id="305" r:id="rId85"/>
    <p:sldId id="307" r:id="rId86"/>
    <p:sldId id="308" r:id="rId87"/>
    <p:sldId id="309" r:id="rId88"/>
    <p:sldId id="310" r:id="rId89"/>
    <p:sldId id="313" r:id="rId90"/>
    <p:sldId id="327" r:id="rId91"/>
    <p:sldId id="314" r:id="rId92"/>
    <p:sldId id="337" r:id="rId93"/>
    <p:sldId id="338" r:id="rId94"/>
    <p:sldId id="339" r:id="rId95"/>
    <p:sldId id="319" r:id="rId96"/>
    <p:sldId id="320" r:id="rId97"/>
    <p:sldId id="329" r:id="rId98"/>
    <p:sldId id="330" r:id="rId99"/>
    <p:sldId id="322" r:id="rId100"/>
    <p:sldId id="415" r:id="rId101"/>
    <p:sldId id="416" r:id="rId102"/>
    <p:sldId id="417" r:id="rId103"/>
    <p:sldId id="420" r:id="rId104"/>
    <p:sldId id="421" r:id="rId105"/>
    <p:sldId id="422" r:id="rId106"/>
    <p:sldId id="418" r:id="rId107"/>
    <p:sldId id="423" r:id="rId108"/>
    <p:sldId id="424" r:id="rId109"/>
    <p:sldId id="425" r:id="rId110"/>
    <p:sldId id="426" r:id="rId111"/>
    <p:sldId id="427" r:id="rId112"/>
    <p:sldId id="428" r:id="rId113"/>
    <p:sldId id="431" r:id="rId114"/>
    <p:sldId id="429" r:id="rId115"/>
    <p:sldId id="432" r:id="rId116"/>
    <p:sldId id="434" r:id="rId117"/>
    <p:sldId id="430" r:id="rId118"/>
    <p:sldId id="433" r:id="rId119"/>
    <p:sldId id="326" r:id="rId1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12"/>
    <p:restoredTop sz="96281"/>
  </p:normalViewPr>
  <p:slideViewPr>
    <p:cSldViewPr>
      <p:cViewPr varScale="1">
        <p:scale>
          <a:sx n="93" d="100"/>
          <a:sy n="93" d="100"/>
        </p:scale>
        <p:origin x="216" y="97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5CBCAF-8195-0B41-9F39-155992CBB6C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30F5F1-56F9-594B-8002-505C0B3A953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1E39A-28E5-5D4D-B97C-ECEB96F19817}" type="datetimeFigureOut">
              <a:rPr lang="en-IT" smtClean="0"/>
              <a:t>29/09/21</a:t>
            </a:fld>
            <a:endParaRPr lang="en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1DB9C-5FE6-5646-A4CF-CACE1FBFD1F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07AD1E-ED4D-4F49-B2E9-34CF7F0E16D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6113E-382B-5C49-947E-9975DE242C1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7117231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png>
</file>

<file path=ppt/media/image20.jpeg>
</file>

<file path=ppt/media/image21.jpeg>
</file>

<file path=ppt/media/image22.tiff>
</file>

<file path=ppt/media/image23.jpe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EB7694-8561-4BE2-948D-EDF7A201F8BB}" type="datetimeFigureOut">
              <a:rPr lang="it-IT" smtClean="0"/>
              <a:pPr/>
              <a:t>29/09/21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5F0E4F-C068-4558-BD2C-4354A8A0FB1B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55023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A74D60BF-EFBC-5743-8A89-CC6906C80278}" type="slidenum">
              <a:rPr lang="en-US" sz="1200">
                <a:latin typeface="Times New Roman" charset="0"/>
              </a:rPr>
              <a:pPr/>
              <a:t>84</a:t>
            </a:fld>
            <a:endParaRPr lang="en-US" sz="1200">
              <a:latin typeface="Times New Roman" charset="0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F1AD7DEF-C37B-B748-A244-1EC5FF0C82D3}" type="slidenum">
              <a:rPr lang="en-US" sz="1200">
                <a:latin typeface="Times New Roman" charset="0"/>
              </a:rPr>
              <a:pPr/>
              <a:t>96</a:t>
            </a:fld>
            <a:endParaRPr lang="en-US" sz="1200">
              <a:latin typeface="Times New Roman" charset="0"/>
            </a:endParaRPr>
          </a:p>
        </p:txBody>
      </p:sp>
      <p:sp>
        <p:nvSpPr>
          <p:cNvPr id="47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FFE4B428-3D04-014D-8EEF-AF9131895F93}" type="slidenum">
              <a:rPr lang="en-US" sz="1200">
                <a:latin typeface="Times New Roman" charset="0"/>
              </a:rPr>
              <a:pPr/>
              <a:t>99</a:t>
            </a:fld>
            <a:endParaRPr lang="en-US" sz="1200">
              <a:latin typeface="Times New Roman" charset="0"/>
            </a:endParaRPr>
          </a:p>
        </p:txBody>
      </p:sp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A74D60BF-EFBC-5743-8A89-CC6906C80278}" type="slidenum">
              <a:rPr lang="en-US" sz="1200">
                <a:latin typeface="Times New Roman" charset="0"/>
              </a:rPr>
              <a:pPr/>
              <a:t>100</a:t>
            </a:fld>
            <a:endParaRPr lang="en-US" sz="1200">
              <a:latin typeface="Times New Roman" charset="0"/>
            </a:endParaRPr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2913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2E12354B-C32C-3E44-9516-97DB9D490ABA}" type="slidenum">
              <a:rPr lang="en-US" sz="1200">
                <a:latin typeface="Times New Roman" charset="0"/>
              </a:rPr>
              <a:pPr/>
              <a:t>119</a:t>
            </a:fld>
            <a:endParaRPr lang="en-US" sz="1200">
              <a:latin typeface="Times New Roman" charset="0"/>
            </a:endParaRPr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D4163344-9839-FC48-A0AE-EC7B457773EE}" type="slidenum">
              <a:rPr lang="en-US" sz="1200">
                <a:latin typeface="Times New Roman" charset="0"/>
              </a:rPr>
              <a:pPr/>
              <a:t>85</a:t>
            </a:fld>
            <a:endParaRPr lang="en-US" sz="1200">
              <a:latin typeface="Times New Roman" charset="0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75551D58-B3EE-A74C-9822-D6573A2AA8E8}" type="slidenum">
              <a:rPr lang="en-US" sz="1200">
                <a:latin typeface="Times New Roman" charset="0"/>
              </a:rPr>
              <a:pPr/>
              <a:t>86</a:t>
            </a:fld>
            <a:endParaRPr lang="en-US" sz="1200">
              <a:latin typeface="Times New Roman" charset="0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C33A7335-9E0F-2145-A1F1-1B40BC30437A}" type="slidenum">
              <a:rPr lang="en-US" sz="1200">
                <a:latin typeface="Times New Roman" charset="0"/>
              </a:rPr>
              <a:pPr/>
              <a:t>87</a:t>
            </a:fld>
            <a:endParaRPr lang="en-US" sz="1200">
              <a:latin typeface="Times New Roman" charset="0"/>
            </a:endParaRPr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A0583C81-91F6-844A-9790-6807AE7AE3BB}" type="slidenum">
              <a:rPr lang="en-US" sz="1200">
                <a:latin typeface="Times New Roman" charset="0"/>
              </a:rPr>
              <a:pPr/>
              <a:t>88</a:t>
            </a:fld>
            <a:endParaRPr lang="en-US" sz="1200">
              <a:latin typeface="Times New Roman" charset="0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032EA7B5-2625-3541-AF32-D9F0FD12477F}" type="slidenum">
              <a:rPr lang="en-US" sz="1200">
                <a:latin typeface="Times New Roman" charset="0"/>
              </a:rPr>
              <a:pPr/>
              <a:t>89</a:t>
            </a:fld>
            <a:endParaRPr lang="en-US" sz="1200">
              <a:latin typeface="Times New Roman" charset="0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032EA7B5-2625-3541-AF32-D9F0FD12477F}" type="slidenum">
              <a:rPr lang="en-US" sz="1200">
                <a:latin typeface="Times New Roman" charset="0"/>
              </a:rPr>
              <a:pPr/>
              <a:t>90</a:t>
            </a:fld>
            <a:endParaRPr lang="en-US" sz="1200">
              <a:latin typeface="Times New Roman" charset="0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FFD589BE-F165-1840-8D6C-0DDBEAD3B40B}" type="slidenum">
              <a:rPr lang="en-US" sz="1200">
                <a:latin typeface="Times New Roman" charset="0"/>
              </a:rPr>
              <a:pPr/>
              <a:t>91</a:t>
            </a:fld>
            <a:endParaRPr lang="en-US" sz="1200">
              <a:latin typeface="Times New Roman" charset="0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B60C9840-AF57-424A-8048-2CA8090C135D}" type="slidenum">
              <a:rPr lang="en-US" sz="1200">
                <a:latin typeface="Times New Roman" charset="0"/>
              </a:rPr>
              <a:pPr/>
              <a:t>95</a:t>
            </a:fld>
            <a:endParaRPr lang="en-US" sz="1200">
              <a:latin typeface="Times New Roman" charset="0"/>
            </a:endParaRPr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09600" y="3600450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4566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086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28228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525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63085" y="4406900"/>
            <a:ext cx="11228916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505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979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361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609600" y="1388917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717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07065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1473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09600" y="4752218"/>
            <a:ext cx="115824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657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pic>
        <p:nvPicPr>
          <p:cNvPr id="8" name="Picture 7" descr="ing-modena copy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03" y="6021288"/>
            <a:ext cx="1533291" cy="899495"/>
          </a:xfrm>
          <a:prstGeom prst="rect">
            <a:avLst/>
          </a:prstGeom>
        </p:spPr>
      </p:pic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15480" y="6362701"/>
            <a:ext cx="646692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45424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Java Object Oriented</a:t>
            </a:r>
            <a:endParaRPr lang="it-IT" dirty="0"/>
          </a:p>
        </p:txBody>
      </p:sp>
      <p:sp>
        <p:nvSpPr>
          <p:cNvPr id="4" name="Sottotitolo 2"/>
          <p:cNvSpPr>
            <a:spLocks noGrp="1"/>
          </p:cNvSpPr>
          <p:nvPr>
            <p:ph type="subTitle" idx="1"/>
          </p:nvPr>
        </p:nvSpPr>
        <p:spPr>
          <a:xfrm>
            <a:off x="2895600" y="3886200"/>
            <a:ext cx="6400800" cy="1752600"/>
          </a:xfrm>
        </p:spPr>
        <p:txBody>
          <a:bodyPr>
            <a:normAutofit/>
          </a:bodyPr>
          <a:lstStyle/>
          <a:p>
            <a:pPr algn="r"/>
            <a:r>
              <a:rPr lang="en-US" sz="1800" dirty="0" err="1"/>
              <a:t>Università</a:t>
            </a:r>
            <a:r>
              <a:rPr lang="en-US" sz="1800" dirty="0"/>
              <a:t> di Modena e Reggio Emilia</a:t>
            </a:r>
          </a:p>
          <a:p>
            <a:pPr algn="r"/>
            <a:r>
              <a:rPr lang="en-US" sz="1800" i="1" dirty="0"/>
              <a:t>Prof. Nicola Bicocchi (</a:t>
            </a:r>
            <a:r>
              <a:rPr lang="en-US" sz="1800" i="1" dirty="0" err="1"/>
              <a:t>nicola.bicocchi@unimore.it</a:t>
            </a:r>
            <a:r>
              <a:rPr lang="en-US" sz="1800" i="1" dirty="0"/>
              <a:t>)</a:t>
            </a:r>
          </a:p>
          <a:p>
            <a:pPr algn="r"/>
            <a:endParaRPr lang="en-US" sz="1800" dirty="0"/>
          </a:p>
          <a:p>
            <a:pPr algn="r"/>
            <a:endParaRPr lang="it-IT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B2F1F-24E2-0042-BFE2-F2E735991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toString</a:t>
            </a:r>
            <a:r>
              <a:rPr lang="en-GB" dirty="0"/>
              <a:t>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2197A-C0A4-C441-833D-2EC3C394E1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handy to obtain a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textual representation </a:t>
            </a:r>
            <a:r>
              <a:rPr lang="en-GB" dirty="0"/>
              <a:t>from objects.</a:t>
            </a:r>
          </a:p>
          <a:p>
            <a:r>
              <a:rPr lang="en-GB" dirty="0"/>
              <a:t>In order to provide objects with this feature the method </a:t>
            </a:r>
            <a:r>
              <a:rPr lang="en-GB" i="1" dirty="0" err="1"/>
              <a:t>toString</a:t>
            </a:r>
            <a:r>
              <a:rPr lang="en-GB" i="1" dirty="0"/>
              <a:t>() </a:t>
            </a:r>
            <a:r>
              <a:rPr lang="en-GB" dirty="0"/>
              <a:t>have to be overridden (the default implementation resides in the Object class).</a:t>
            </a:r>
          </a:p>
          <a:p>
            <a:r>
              <a:rPr lang="en-US" i="1" dirty="0"/>
              <a:t>Can be automatically generated in major IDEs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1D61D82-4E5B-B349-9C29-2893F337F1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class Point {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int x, y;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public Point(int x, int y) {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this.x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= x;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this.y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= y;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public static void main(String[]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(new Point(2, 3));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# Output</a:t>
            </a:r>
          </a:p>
          <a:p>
            <a:pPr marL="0" indent="0">
              <a:buNone/>
            </a:pPr>
            <a:r>
              <a:rPr lang="en-GB" sz="1200" dirty="0">
                <a:latin typeface="Consolas" panose="020B0609020204030204" pitchFamily="49" charset="0"/>
                <a:cs typeface="Consolas" panose="020B0609020204030204" pitchFamily="49" charset="0"/>
              </a:rPr>
              <a:t>org.nbicocchi.localmods.Point@3cd1a2f1</a:t>
            </a:r>
          </a:p>
          <a:p>
            <a:pPr marL="0" indent="0">
              <a:buNone/>
            </a:pPr>
            <a:endParaRPr lang="en-GB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IT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C53002-338C-7F40-A1DC-D98F01ABD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3712189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6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Modelling</a:t>
            </a:r>
            <a:br>
              <a:rPr lang="en-US" dirty="0">
                <a:latin typeface="Calibri"/>
                <a:cs typeface="Calibri"/>
              </a:rPr>
            </a:br>
            <a:r>
              <a:rPr lang="en-US" dirty="0">
                <a:latin typeface="Calibri"/>
                <a:cs typeface="Calibri"/>
              </a:rPr>
              <a:t>Object Oriented Software</a:t>
            </a:r>
          </a:p>
        </p:txBody>
      </p:sp>
    </p:spTree>
    <p:extLst>
      <p:ext uri="{BB962C8B-B14F-4D97-AF65-F5344CB8AC3E}">
        <p14:creationId xmlns:p14="http://schemas.microsoft.com/office/powerpoint/2010/main" val="277252644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50E3E-EE5D-684C-99DE-B5B07C221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Waterfall model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043559-C3CC-2B4F-A2BF-28D0582BC6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81200" y="1741831"/>
            <a:ext cx="8963142" cy="462086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159928-0DA5-C14C-ACB3-945FFCA7A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743966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915FE-26E6-834D-9F3D-6E0046F9B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Software life-cycle costs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586D66-F9AC-D547-A4C5-728D476F9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102</a:t>
            </a:fld>
            <a:endParaRPr lang="it-IT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2EA820A-BF16-AB4D-8C43-7E02CD654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481" y="1511366"/>
            <a:ext cx="9361038" cy="4680519"/>
          </a:xfrm>
        </p:spPr>
      </p:pic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80559956-220B-7142-80D4-4A29C3C11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99656" y="1511366"/>
            <a:ext cx="3548674" cy="298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30812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E904A-9C74-DA4E-9A8E-BEAB44CB3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Failure rates of software projects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D845EA9-0A9E-DB40-B7A2-306B0F903A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40169" y="1600201"/>
            <a:ext cx="7711663" cy="45259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ACA47-41F1-A144-B240-5C760A1B8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44605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2B1BA2D-A8A1-5A4C-87F2-979D02CEF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Root causes of failures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E22BAE-BFB2-084D-B9BC-6550F2019E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fontAlgn="base"/>
            <a:r>
              <a:rPr lang="en-GB" dirty="0">
                <a:solidFill>
                  <a:srgbClr val="00B0F0"/>
                </a:solidFill>
              </a:rPr>
              <a:t>Lack of user participation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Changing requirements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Badly defined system requirements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Unrealistic or unarticulated project goals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Lack of Stakeholder involvement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Unmanaged risks</a:t>
            </a:r>
          </a:p>
          <a:p>
            <a:pPr fontAlgn="base"/>
            <a:r>
              <a:rPr lang="en-GB" dirty="0">
                <a:solidFill>
                  <a:srgbClr val="00B0F0"/>
                </a:solidFill>
              </a:rPr>
              <a:t>Poor communication among customers, developers, and users</a:t>
            </a:r>
          </a:p>
          <a:p>
            <a:pPr fontAlgn="base"/>
            <a:r>
              <a:rPr lang="en-GB" dirty="0">
                <a:solidFill>
                  <a:srgbClr val="7030A0"/>
                </a:solidFill>
              </a:rPr>
              <a:t>Use of immature technology</a:t>
            </a:r>
          </a:p>
          <a:p>
            <a:pPr fontAlgn="base"/>
            <a:r>
              <a:rPr lang="en-GB" dirty="0">
                <a:solidFill>
                  <a:srgbClr val="7030A0"/>
                </a:solidFill>
              </a:rPr>
              <a:t>Inability to handle the project’s complexity</a:t>
            </a:r>
          </a:p>
          <a:p>
            <a:pPr fontAlgn="base"/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Sloppy development practices</a:t>
            </a:r>
          </a:p>
          <a:p>
            <a:pPr fontAlgn="base"/>
            <a:endParaRPr lang="en-GB" dirty="0">
              <a:solidFill>
                <a:srgbClr val="00B0F0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4A7909F-9ECF-A34B-B4C0-19DE10BDD7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fontAlgn="base"/>
            <a:r>
              <a:rPr lang="en-GB" dirty="0"/>
              <a:t>Poor project management</a:t>
            </a:r>
          </a:p>
          <a:p>
            <a:pPr fontAlgn="base"/>
            <a:r>
              <a:rPr lang="en-GB" dirty="0"/>
              <a:t>Poor reporting of the project’s status</a:t>
            </a:r>
          </a:p>
          <a:p>
            <a:pPr fontAlgn="base"/>
            <a:r>
              <a:rPr lang="en-GB" dirty="0"/>
              <a:t>Inaccurate estimates of needed resources</a:t>
            </a:r>
          </a:p>
          <a:p>
            <a:pPr fontAlgn="base"/>
            <a:r>
              <a:rPr lang="en-GB" dirty="0"/>
              <a:t>Commercial pressures</a:t>
            </a:r>
          </a:p>
          <a:p>
            <a:pPr fontAlgn="base"/>
            <a:endParaRPr lang="en-GB" dirty="0"/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91434F-D8F8-2742-BF48-B60E62015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0463280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D0948-AE7A-FB49-8390-F0415F71D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So what?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A25E4B-3BEB-7049-9402-78847293E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IT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Iterative development models</a:t>
            </a:r>
          </a:p>
          <a:p>
            <a:pPr lvl="1"/>
            <a:r>
              <a:rPr lang="en-US" altLang="en-IT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RUP, SCRUM, Extreme Programming</a:t>
            </a:r>
          </a:p>
          <a:p>
            <a:r>
              <a:rPr lang="en-US" altLang="en-IT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Modelling tools and languages</a:t>
            </a:r>
          </a:p>
          <a:p>
            <a:pPr lvl="1"/>
            <a:r>
              <a:rPr lang="en-US" altLang="en-IT" dirty="0">
                <a:solidFill>
                  <a:srgbClr val="7030A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UML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820C4-8F63-3F47-8475-1890408FA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46467967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0224C-D343-684C-A363-77ACC2E32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IT" dirty="0">
                <a:latin typeface="Calibri" panose="020F0502020204030204" pitchFamily="34" charset="0"/>
                <a:cs typeface="Calibri" panose="020F0502020204030204" pitchFamily="34" charset="0"/>
              </a:rPr>
              <a:t>Iterative development models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D85A746-7329-E647-A320-A9C3C8660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0" y="1729581"/>
            <a:ext cx="7620000" cy="4267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5E342-FB36-E048-8890-3AD48D547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1014843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64749-608F-F245-9B9B-E0CDBAD46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IT" dirty="0">
                <a:latin typeface="Calibri" panose="020F0502020204030204" pitchFamily="34" charset="0"/>
                <a:cs typeface="Calibri" panose="020F0502020204030204" pitchFamily="34" charset="0"/>
              </a:rPr>
              <a:t>Modelling tools and languages</a:t>
            </a:r>
            <a:endParaRPr lang="en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8D079-5580-2D43-8DA2-92AF2971D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i="1" dirty="0">
                <a:solidFill>
                  <a:schemeClr val="accent6">
                    <a:lumMod val="75000"/>
                  </a:schemeClr>
                </a:solidFill>
              </a:rPr>
              <a:t>UML</a:t>
            </a:r>
            <a:r>
              <a:rPr lang="en-GB" dirty="0"/>
              <a:t> stands for </a:t>
            </a:r>
            <a:r>
              <a:rPr lang="en-GB" i="1" dirty="0">
                <a:solidFill>
                  <a:schemeClr val="accent6">
                    <a:lumMod val="75000"/>
                  </a:schemeClr>
                </a:solidFill>
              </a:rPr>
              <a:t>Unified </a:t>
            </a:r>
            <a:r>
              <a:rPr lang="en-GB" i="1" dirty="0" err="1">
                <a:solidFill>
                  <a:schemeClr val="accent6">
                    <a:lumMod val="75000"/>
                  </a:schemeClr>
                </a:solidFill>
              </a:rPr>
              <a:t>Modeling</a:t>
            </a:r>
            <a:r>
              <a:rPr lang="en-GB" i="1" dirty="0">
                <a:solidFill>
                  <a:schemeClr val="accent6">
                    <a:lumMod val="75000"/>
                  </a:schemeClr>
                </a:solidFill>
              </a:rPr>
              <a:t> Language</a:t>
            </a:r>
          </a:p>
          <a:p>
            <a:pPr lvl="1"/>
            <a:r>
              <a:rPr lang="en-GB" dirty="0"/>
              <a:t>Language: express idea, not a methodology</a:t>
            </a:r>
          </a:p>
          <a:p>
            <a:pPr lvl="1"/>
            <a:r>
              <a:rPr lang="en-GB" dirty="0" err="1"/>
              <a:t>Modeling</a:t>
            </a:r>
            <a:r>
              <a:rPr lang="en-GB" dirty="0"/>
              <a:t>: Describing a software system at a high level of abstraction</a:t>
            </a:r>
          </a:p>
          <a:p>
            <a:pPr lvl="1"/>
            <a:r>
              <a:rPr lang="en-GB" dirty="0"/>
              <a:t>Unified: UML has become a world standard</a:t>
            </a:r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390F53-9A49-5041-881F-6EB7C52D8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4466524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FC164-016C-4841-97CB-FAE2F3455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UML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F3726-0170-2345-836A-668241443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It is a industry-standard graphical language for specifying, visualizing, constructing, and documenting the artifacts of software systems</a:t>
            </a:r>
          </a:p>
          <a:p>
            <a:r>
              <a:rPr lang="en-GB" dirty="0"/>
              <a:t>UML uses mostly graphical notations to express the OO analysis and design of software projects.  </a:t>
            </a:r>
          </a:p>
          <a:p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Simplifies the complex process of software design</a:t>
            </a:r>
          </a:p>
          <a:p>
            <a:endParaRPr lang="en-GB" dirty="0"/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FB28D5-AF26-BA40-8897-8C524F8B8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5177203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3AD90-EDD8-6447-939A-64D5818E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UML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3E14C-D92F-7F4F-802E-3A4F482FC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Use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graphical notation</a:t>
            </a:r>
            <a:r>
              <a:rPr lang="en-GB" dirty="0"/>
              <a:t>: more clearly than natural language (imprecise) and code (too detailed).</a:t>
            </a:r>
          </a:p>
          <a:p>
            <a:r>
              <a:rPr lang="en-GB" dirty="0"/>
              <a:t>Help acquire an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overall view of a system</a:t>
            </a:r>
            <a:r>
              <a:rPr lang="en-GB" dirty="0"/>
              <a:t>.</a:t>
            </a:r>
          </a:p>
          <a:p>
            <a:r>
              <a:rPr lang="en-GB" dirty="0"/>
              <a:t>UML is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not dependent on any one language or technology</a:t>
            </a:r>
            <a:r>
              <a:rPr lang="en-GB" dirty="0"/>
              <a:t>.</a:t>
            </a:r>
          </a:p>
          <a:p>
            <a:r>
              <a:rPr lang="en-GB" dirty="0"/>
              <a:t>UML moves us from fragmentation to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standardization</a:t>
            </a:r>
            <a:r>
              <a:rPr lang="en-GB" dirty="0"/>
              <a:t>.</a:t>
            </a:r>
          </a:p>
          <a:p>
            <a:endParaRPr lang="en-GB" dirty="0"/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762794-6B91-1645-9FCD-6D2D58C2A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04021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B2F1F-24E2-0042-BFE2-F2E735991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toString</a:t>
            </a:r>
            <a:r>
              <a:rPr lang="en-GB" dirty="0"/>
              <a:t>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6201DF-E27E-AE41-A43B-19600392C7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Point {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x, y;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public Point(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x,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y) {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this.x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= x;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this.y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= y;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@</a:t>
            </a:r>
            <a:r>
              <a:rPr lang="it-IT" sz="12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Override</a:t>
            </a:r>
            <a:b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it-IT" sz="12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2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  <a:b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12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"Point{" +</a:t>
            </a:r>
            <a:b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"x=" + x +</a:t>
            </a:r>
            <a:b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", y=" + y +</a:t>
            </a:r>
            <a:b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'}';</a:t>
            </a:r>
            <a:b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it-IT" sz="12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it-IT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.println</a:t>
            </a: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(new Point(2, 3));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it-IT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# Output</a:t>
            </a:r>
          </a:p>
          <a:p>
            <a:pPr marL="0" indent="0">
              <a:buNone/>
            </a:pPr>
            <a: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  <a:t>Point{x=2, y=3}</a:t>
            </a:r>
            <a:br>
              <a:rPr lang="it-IT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it-IT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C53002-338C-7F40-A1DC-D98F01ABD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40221478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FDC2A-71FA-024C-9668-CFB480EB0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UML diagrams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EFD18F-CAA2-3644-B798-B0A79D6DF2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39616" y="1503059"/>
            <a:ext cx="5760640" cy="522476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F4323-AC11-3848-8D96-7D5A39555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950042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700EF-386E-9444-9C33-DACBF903B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Class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4CE6D-F8FF-3141-A46D-EC63D7C4D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 class diagram depicts classes and their interrelationships</a:t>
            </a:r>
          </a:p>
          <a:p>
            <a:r>
              <a:rPr lang="en-GB" dirty="0"/>
              <a:t>Used for describing the internal structure of a software system </a:t>
            </a:r>
          </a:p>
          <a:p>
            <a:r>
              <a:rPr lang="en-GB" dirty="0"/>
              <a:t>Provide a conceptual model of the system in terms of entities and their relationships</a:t>
            </a:r>
          </a:p>
          <a:p>
            <a:r>
              <a:rPr lang="en-GB" dirty="0"/>
              <a:t>Detailed class diagrams are used for developers</a:t>
            </a:r>
          </a:p>
          <a:p>
            <a:endParaRPr lang="en-GB" dirty="0"/>
          </a:p>
          <a:p>
            <a:endParaRPr lang="en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25D42-8FDF-4842-A396-FB6E6FE7A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1692497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Class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02391E-C8DC-714F-A9C3-EB1C7CFDA5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package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org.nbicocchi.oopinheritance.car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Car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licensePlate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Car(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, 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licensePlate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this.licensePlate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licensePlate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turnOn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true;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turnOff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() { … 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112</a:t>
            </a:fld>
            <a:endParaRPr lang="it-IT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514171-D2EA-CC48-9A85-14CD2CB57B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2200" y="1939131"/>
            <a:ext cx="4038600" cy="3848100"/>
          </a:xfrm>
        </p:spPr>
      </p:pic>
    </p:spTree>
    <p:extLst>
      <p:ext uri="{BB962C8B-B14F-4D97-AF65-F5344CB8AC3E}">
        <p14:creationId xmlns:p14="http://schemas.microsoft.com/office/powerpoint/2010/main" val="22841032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Hierachy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1D7D70E-1FF0-C946-A6B1-F6BE2A3915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public class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SDCar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extends Car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endParaRPr lang="en-GB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SDCar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, String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licensePlate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super(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licensePlate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turnOn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super.turnOn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turnOff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super.turnOff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turnSDOn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= true;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turnSDOff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isSelfDriving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    public String </a:t>
            </a:r>
            <a:r>
              <a:rPr lang="en-GB" sz="800" dirty="0" err="1"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() {…}</a:t>
            </a:r>
          </a:p>
          <a:p>
            <a:pPr marL="0" indent="0">
              <a:buNone/>
            </a:pPr>
            <a:r>
              <a:rPr lang="en-GB" sz="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113</a:t>
            </a:fld>
            <a:endParaRPr lang="it-IT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26CE9AA-7528-6F4E-87D5-6BC8C53F2BC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86550" y="1602581"/>
            <a:ext cx="3009900" cy="4521200"/>
          </a:xfrm>
        </p:spPr>
      </p:pic>
    </p:spTree>
    <p:extLst>
      <p:ext uri="{BB962C8B-B14F-4D97-AF65-F5344CB8AC3E}">
        <p14:creationId xmlns:p14="http://schemas.microsoft.com/office/powerpoint/2010/main" val="2370608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Abstract class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E0DE58D-D75D-B04C-9DF2-2D72F8E21D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GB" sz="105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abstract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class Shape {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String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filled;</a:t>
            </a:r>
          </a:p>
          <a:p>
            <a:pPr marL="0" indent="0">
              <a:buNone/>
            </a:pPr>
            <a:endParaRPr lang="en-GB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public Shape() {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this.color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= "Black";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this.filled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public Shape(String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filled) {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this.color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this.filled</a:t>
            </a: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= filled;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. . . </a:t>
            </a: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en-GB" sz="105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public abstract double </a:t>
            </a:r>
            <a:r>
              <a:rPr lang="en-GB" sz="105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getArea</a:t>
            </a:r>
            <a:r>
              <a:rPr lang="en-GB" sz="105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GB" sz="105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5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public abstract double </a:t>
            </a:r>
            <a:r>
              <a:rPr lang="en-GB" sz="105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getPerimeter</a:t>
            </a:r>
            <a:r>
              <a:rPr lang="en-GB" sz="105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endParaRPr lang="en-GB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5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IT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114</a:t>
            </a:fld>
            <a:endParaRPr lang="it-I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A2B92BD-F00B-6B45-97F4-3F64FE49C30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37400" y="1602581"/>
            <a:ext cx="2108200" cy="4521200"/>
          </a:xfrm>
        </p:spPr>
      </p:pic>
    </p:spTree>
    <p:extLst>
      <p:ext uri="{BB962C8B-B14F-4D97-AF65-F5344CB8AC3E}">
        <p14:creationId xmlns:p14="http://schemas.microsoft.com/office/powerpoint/2010/main" val="4255544942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Association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421E0A-996F-0F41-953E-2A15092F6D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Customer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surname;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ID;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List&lt;Order&gt; orders;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Customer(String name, String surname, String ID, List&lt;Order&gt; orders)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this.name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this.surname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surname;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ID;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this.orders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orders;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Order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quantity;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Order(String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, String quantity)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this.quantity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quantity;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IT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115</a:t>
            </a:fld>
            <a:endParaRPr lang="it-IT" dirty="0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569DF9AD-8E88-8744-A8E8-2C6B904EF54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8550" y="1837531"/>
            <a:ext cx="4025900" cy="4051300"/>
          </a:xfrm>
        </p:spPr>
      </p:pic>
    </p:spTree>
    <p:extLst>
      <p:ext uri="{BB962C8B-B14F-4D97-AF65-F5344CB8AC3E}">
        <p14:creationId xmlns:p14="http://schemas.microsoft.com/office/powerpoint/2010/main" val="3374580778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Association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421E0A-996F-0F41-953E-2A15092F6DF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Customer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surname;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ID;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Customer(String name, String surname, String ID)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this.name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this.surname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surname;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ID;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Order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String quantity;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Customer customer;</a:t>
            </a:r>
          </a:p>
          <a:p>
            <a:pPr marL="0" indent="0">
              <a:buNone/>
            </a:pP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public Order(String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, String quantity, Customer customer) {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itemID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this.quantity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quantity;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this.customer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= customer;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116</a:t>
            </a:fld>
            <a:endParaRPr lang="it-I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B3F05DD-1B30-3340-87D1-BCE07229DF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9408" y="1600201"/>
            <a:ext cx="3464184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302510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Interface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E98327-DC81-9647-8778-2C8696C4E12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public interface Movable {</a:t>
            </a:r>
            <a:b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moveUp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moveDown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moveLeft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moveRight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public class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MovablePoint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implements Movable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int x;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int y;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MovablePoint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(int x, int y)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this.x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= x;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this.y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= y;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moveUp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	y += 1;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moveDown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y -= 1;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moveLeft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x -= 1;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@Override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public void </a:t>
            </a:r>
            <a:r>
              <a:rPr lang="en-GB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moveRight</a:t>
            </a: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x += 1;</a:t>
            </a: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IT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117</a:t>
            </a:fld>
            <a:endParaRPr lang="it-IT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EE8B090-44EC-0A45-89D0-E616CB4EA8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3850" y="1602581"/>
            <a:ext cx="3035300" cy="4521200"/>
          </a:xfrm>
        </p:spPr>
      </p:pic>
    </p:spTree>
    <p:extLst>
      <p:ext uri="{BB962C8B-B14F-4D97-AF65-F5344CB8AC3E}">
        <p14:creationId xmlns:p14="http://schemas.microsoft.com/office/powerpoint/2010/main" val="281971435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C23D-0B1C-3C47-9996-2F25DD88C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A complete example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AE7960D-40E8-924F-9A87-CE9E1B9EA4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31704" y="1467313"/>
            <a:ext cx="5256584" cy="529995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0EA9BC-20AC-DB4F-8A75-AA31FCE4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1376646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4AA91A2-E27E-9F4B-B635-697933D71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/>
              <a:t>Complexity has nothing to do with intelligence, simplicity does.</a:t>
            </a:r>
          </a:p>
          <a:p>
            <a:pPr marL="0" indent="0">
              <a:buNone/>
            </a:pPr>
            <a:r>
              <a:rPr lang="en-US" i="1" dirty="0"/>
              <a:t>                                                   — Larry </a:t>
            </a:r>
            <a:r>
              <a:rPr lang="en-US" i="1" dirty="0" err="1"/>
              <a:t>Bossidy</a:t>
            </a: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/>
              <a:t>Perfection is achieved, not when there is nothing more to add, but when there is nothing left to take away.</a:t>
            </a:r>
          </a:p>
          <a:p>
            <a:pPr marL="0" indent="0">
              <a:buNone/>
            </a:pPr>
            <a:r>
              <a:rPr lang="en-US" i="1" dirty="0"/>
              <a:t>                                                 — Antoine de Saint </a:t>
            </a:r>
            <a:r>
              <a:rPr lang="en-US" i="1" dirty="0" err="1"/>
              <a:t>Exupery</a:t>
            </a:r>
            <a:endParaRPr lang="en-US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endParaRPr lang="en-IT" dirty="0"/>
          </a:p>
        </p:txBody>
      </p:sp>
      <p:sp>
        <p:nvSpPr>
          <p:cNvPr id="58369" name="Slide Number Placeholder 2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9CF07842-FE8F-024A-80A1-7455D66E18B9}" type="slidenum">
              <a:rPr lang="en-US" sz="1400">
                <a:latin typeface="Arial" charset="0"/>
              </a:rPr>
              <a:pPr/>
              <a:t>119</a:t>
            </a:fld>
            <a:endParaRPr lang="en-US" sz="140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4173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Overloading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Methods may have parameters </a:t>
            </a:r>
            <a:endParaRPr lang="en-US" dirty="0">
              <a:latin typeface="Wingdings"/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Inside a Java class there may be methods with the same name but different signatures </a:t>
            </a:r>
          </a:p>
          <a:p>
            <a:r>
              <a:rPr lang="en-US" dirty="0"/>
              <a:t>A signature is made by: </a:t>
            </a:r>
          </a:p>
          <a:p>
            <a:pPr lvl="1"/>
            <a:r>
              <a:rPr lang="en-US" dirty="0"/>
              <a:t>Method name </a:t>
            </a:r>
          </a:p>
          <a:p>
            <a:pPr lvl="1"/>
            <a:r>
              <a:rPr lang="en-US" dirty="0"/>
              <a:t>Ordered list of parameters types </a:t>
            </a:r>
          </a:p>
          <a:p>
            <a:r>
              <a:rPr lang="en-US" dirty="0"/>
              <a:t>The method whose parameters types list matches, is then executed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84479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Overloading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13</a:t>
            </a:fld>
            <a:endParaRPr lang="it-I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87C2F44-27D5-224C-A6BC-BF656C257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doit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s.length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doit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s.length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public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it-IT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new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it-IT" sz="20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.println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f.doit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(5, "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"));  // 8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it-IT" sz="2000" b="1" i="1" dirty="0" err="1"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.println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f.doit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Foo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", 5));  // 15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it-IT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688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object is identified by:</a:t>
            </a:r>
          </a:p>
          <a:p>
            <a:pPr lvl="1"/>
            <a:r>
              <a:rPr lang="en-US" dirty="0"/>
              <a:t>Its </a:t>
            </a:r>
            <a:r>
              <a:rPr lang="en-US" dirty="0">
                <a:solidFill>
                  <a:srgbClr val="E46C0A"/>
                </a:solidFill>
              </a:rPr>
              <a:t>class</a:t>
            </a:r>
            <a:r>
              <a:rPr lang="en-US" dirty="0"/>
              <a:t>, which defines its structure in terms of </a:t>
            </a:r>
            <a:r>
              <a:rPr lang="en-US" dirty="0">
                <a:solidFill>
                  <a:srgbClr val="E46C0A"/>
                </a:solidFill>
              </a:rPr>
              <a:t>attributes</a:t>
            </a:r>
            <a:r>
              <a:rPr lang="en-US" dirty="0"/>
              <a:t> and </a:t>
            </a:r>
            <a:r>
              <a:rPr lang="en-US" dirty="0">
                <a:solidFill>
                  <a:srgbClr val="E46C0A"/>
                </a:solidFill>
              </a:rPr>
              <a:t>methods</a:t>
            </a:r>
          </a:p>
          <a:p>
            <a:pPr lvl="1"/>
            <a:r>
              <a:rPr lang="en-US" dirty="0"/>
              <a:t>Its </a:t>
            </a:r>
            <a:r>
              <a:rPr lang="en-US" dirty="0">
                <a:solidFill>
                  <a:srgbClr val="E46C0A"/>
                </a:solidFill>
              </a:rPr>
              <a:t>state</a:t>
            </a:r>
            <a:r>
              <a:rPr lang="en-US" dirty="0"/>
              <a:t> (attributes values) </a:t>
            </a:r>
          </a:p>
          <a:p>
            <a:pPr lvl="1"/>
            <a:r>
              <a:rPr lang="en-US" dirty="0"/>
              <a:t>Its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id </a:t>
            </a:r>
            <a:r>
              <a:rPr lang="en-US" dirty="0"/>
              <a:t>(unique identifier) </a:t>
            </a:r>
          </a:p>
          <a:p>
            <a:pPr lvl="2"/>
            <a:r>
              <a:rPr lang="en-US" i="1" dirty="0"/>
              <a:t>try: </a:t>
            </a:r>
            <a:r>
              <a:rPr lang="en-US" i="1" dirty="0" err="1"/>
              <a:t>System.out.println</a:t>
            </a:r>
            <a:r>
              <a:rPr lang="en-US" i="1" dirty="0"/>
              <a:t>(new </a:t>
            </a:r>
            <a:r>
              <a:rPr lang="en-US" i="1" dirty="0" err="1"/>
              <a:t>int</a:t>
            </a:r>
            <a:r>
              <a:rPr lang="en-US" i="1" dirty="0"/>
              <a:t>[16]);</a:t>
            </a:r>
          </a:p>
          <a:p>
            <a:r>
              <a:rPr lang="en-US" dirty="0"/>
              <a:t>Zero, one or more reference can point to the same object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01297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creation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Creation of an object is made with the keyword new </a:t>
            </a:r>
          </a:p>
          <a:p>
            <a:r>
              <a:rPr lang="en-US" sz="2400" dirty="0"/>
              <a:t>It returns a reference to the piece of memory containing the created object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Car c1 = new Car(Red, Fiat, False);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Car c2 = c1;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Car c3 = new Car(White, BMW, True)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15</a:t>
            </a:fld>
            <a:endParaRPr lang="it-IT" dirty="0"/>
          </a:p>
        </p:txBody>
      </p:sp>
      <p:pic>
        <p:nvPicPr>
          <p:cNvPr id="7" name="Picture 6" descr="Untit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87688" y="4003804"/>
            <a:ext cx="6728544" cy="225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469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keyword new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Creates a new instance of the specified class, and allocates the necessary memory (heap) </a:t>
            </a:r>
          </a:p>
          <a:p>
            <a:r>
              <a:rPr lang="en-US" dirty="0"/>
              <a:t>Calls the constructor method of the class (</a:t>
            </a:r>
            <a:r>
              <a:rPr lang="en-US" dirty="0">
                <a:solidFill>
                  <a:srgbClr val="E46C0A"/>
                </a:solidFill>
              </a:rPr>
              <a:t>a method without return type and with the same name of the Class</a:t>
            </a:r>
            <a:r>
              <a:rPr lang="en-US" dirty="0"/>
              <a:t>) </a:t>
            </a:r>
          </a:p>
          <a:p>
            <a:r>
              <a:rPr lang="en-US" dirty="0"/>
              <a:t>Returns a reference to the new object created </a:t>
            </a:r>
          </a:p>
          <a:p>
            <a:r>
              <a:rPr lang="en-US" dirty="0"/>
              <a:t>Constructors can have parameters </a:t>
            </a:r>
          </a:p>
          <a:p>
            <a:pPr lvl="1"/>
            <a:r>
              <a:rPr lang="en-US" sz="2600" dirty="0">
                <a:latin typeface="Consolas"/>
                <a:cs typeface="Consolas"/>
              </a:rPr>
              <a:t>String s = new String();</a:t>
            </a:r>
          </a:p>
          <a:p>
            <a:pPr lvl="1"/>
            <a:r>
              <a:rPr lang="en-US" sz="2600" dirty="0">
                <a:latin typeface="Consolas"/>
                <a:cs typeface="Consolas"/>
              </a:rPr>
              <a:t>String s = new String(“ABC”);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511768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Constructor method contains operations we want to execute as soon as objects are created (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attributes initialization</a:t>
            </a:r>
            <a:r>
              <a:rPr lang="en-US" dirty="0"/>
              <a:t>!)</a:t>
            </a:r>
            <a:endParaRPr lang="en-US" dirty="0">
              <a:solidFill>
                <a:srgbClr val="F79646"/>
              </a:solidFill>
            </a:endParaRPr>
          </a:p>
          <a:p>
            <a:r>
              <a:rPr lang="en-US" dirty="0"/>
              <a:t>Overloading of constructors is often used </a:t>
            </a:r>
          </a:p>
          <a:p>
            <a:r>
              <a:rPr lang="en-US" dirty="0"/>
              <a:t>If a constructor is not defined within a class, a default one (with no parameters) is defined. 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If a constructor is defined, the default one is disabled!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72841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public class Car {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private String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public void </a:t>
            </a:r>
            <a:r>
              <a:rPr lang="en-AU" sz="1500" dirty="0" err="1">
                <a:latin typeface="Consolas"/>
                <a:cs typeface="Consolas"/>
              </a:rPr>
              <a:t>setColor</a:t>
            </a:r>
            <a:r>
              <a:rPr lang="en-AU" sz="1500" dirty="0">
                <a:latin typeface="Consolas"/>
                <a:cs typeface="Consolas"/>
              </a:rPr>
              <a:t>(String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) { 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	</a:t>
            </a:r>
            <a:r>
              <a:rPr lang="en-AU" sz="1500" dirty="0" err="1">
                <a:latin typeface="Consolas"/>
                <a:cs typeface="Consolas"/>
              </a:rPr>
              <a:t>this.color</a:t>
            </a:r>
            <a:r>
              <a:rPr lang="en-AU" sz="1500" dirty="0">
                <a:latin typeface="Consolas"/>
                <a:cs typeface="Consolas"/>
              </a:rPr>
              <a:t> =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5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public </a:t>
            </a:r>
            <a:r>
              <a:rPr lang="it-IT" sz="1500" dirty="0" err="1">
                <a:latin typeface="Consolas"/>
                <a:cs typeface="Consolas"/>
              </a:rPr>
              <a:t>class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App</a:t>
            </a:r>
            <a:r>
              <a:rPr lang="it-IT" sz="1500" dirty="0">
                <a:latin typeface="Consolas"/>
                <a:cs typeface="Consolas"/>
              </a:rPr>
              <a:t> {	</a:t>
            </a: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	public </a:t>
            </a:r>
            <a:r>
              <a:rPr lang="it-IT" sz="1500" dirty="0" err="1">
                <a:latin typeface="Consolas"/>
                <a:cs typeface="Consolas"/>
              </a:rPr>
              <a:t>static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void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main</a:t>
            </a:r>
            <a:r>
              <a:rPr lang="it-IT" sz="1500" dirty="0">
                <a:latin typeface="Consolas"/>
                <a:cs typeface="Consolas"/>
              </a:rPr>
              <a:t>(</a:t>
            </a:r>
            <a:r>
              <a:rPr lang="it-IT" sz="1500" dirty="0" err="1">
                <a:latin typeface="Consolas"/>
                <a:cs typeface="Consolas"/>
              </a:rPr>
              <a:t>String</a:t>
            </a:r>
            <a:r>
              <a:rPr lang="it-IT" sz="1500" dirty="0">
                <a:latin typeface="Consolas"/>
                <a:cs typeface="Consolas"/>
              </a:rPr>
              <a:t>[] </a:t>
            </a:r>
            <a:r>
              <a:rPr lang="it-IT" sz="1500" dirty="0" err="1">
                <a:latin typeface="Consolas"/>
                <a:cs typeface="Consolas"/>
              </a:rPr>
              <a:t>args</a:t>
            </a:r>
            <a:r>
              <a:rPr lang="it-IT" sz="15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/* Works with default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constructor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</a:t>
            </a:r>
          </a:p>
          <a:p>
            <a:pPr marL="0" indent="0">
              <a:buNone/>
            </a:pP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Possibly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unsafe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: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attributes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not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initialized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*/</a:t>
            </a:r>
          </a:p>
          <a:p>
            <a:pPr marL="0" indent="0">
              <a:buNone/>
            </a:pP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Car c = new Car();  </a:t>
            </a: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21370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public class Car {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private String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/* Constructor */</a:t>
            </a:r>
          </a:p>
          <a:p>
            <a:pPr marL="0" indent="0">
              <a:buNone/>
            </a:pP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public Car(String </a:t>
            </a:r>
            <a:r>
              <a:rPr lang="en-AU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color</a:t>
            </a: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</a:t>
            </a:r>
            <a:r>
              <a:rPr lang="en-AU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this.color</a:t>
            </a: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</a:t>
            </a:r>
            <a:r>
              <a:rPr lang="en-AU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color</a:t>
            </a: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public void </a:t>
            </a:r>
            <a:r>
              <a:rPr lang="en-AU" sz="1500" dirty="0" err="1">
                <a:latin typeface="Consolas"/>
                <a:cs typeface="Consolas"/>
              </a:rPr>
              <a:t>setColor</a:t>
            </a:r>
            <a:r>
              <a:rPr lang="en-AU" sz="1500" dirty="0">
                <a:latin typeface="Consolas"/>
                <a:cs typeface="Consolas"/>
              </a:rPr>
              <a:t>(String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) { 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	</a:t>
            </a:r>
            <a:r>
              <a:rPr lang="en-AU" sz="1500" dirty="0" err="1">
                <a:latin typeface="Consolas"/>
                <a:cs typeface="Consolas"/>
              </a:rPr>
              <a:t>this.color</a:t>
            </a:r>
            <a:r>
              <a:rPr lang="en-AU" sz="1500" dirty="0">
                <a:latin typeface="Consolas"/>
                <a:cs typeface="Consolas"/>
              </a:rPr>
              <a:t> = </a:t>
            </a:r>
            <a:r>
              <a:rPr lang="en-AU" sz="1500" dirty="0" err="1">
                <a:latin typeface="Consolas"/>
                <a:cs typeface="Consolas"/>
              </a:rPr>
              <a:t>color</a:t>
            </a:r>
            <a:r>
              <a:rPr lang="en-AU" sz="15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5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5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public </a:t>
            </a:r>
            <a:r>
              <a:rPr lang="it-IT" sz="1500" dirty="0" err="1">
                <a:latin typeface="Consolas"/>
                <a:cs typeface="Consolas"/>
              </a:rPr>
              <a:t>class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App</a:t>
            </a:r>
            <a:r>
              <a:rPr lang="it-IT" sz="1500" dirty="0">
                <a:latin typeface="Consolas"/>
                <a:cs typeface="Consolas"/>
              </a:rPr>
              <a:t> {	</a:t>
            </a: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	public </a:t>
            </a:r>
            <a:r>
              <a:rPr lang="it-IT" sz="1500" dirty="0" err="1">
                <a:latin typeface="Consolas"/>
                <a:cs typeface="Consolas"/>
              </a:rPr>
              <a:t>static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void</a:t>
            </a:r>
            <a:r>
              <a:rPr lang="it-IT" sz="1500" dirty="0">
                <a:latin typeface="Consolas"/>
                <a:cs typeface="Consolas"/>
              </a:rPr>
              <a:t> </a:t>
            </a:r>
            <a:r>
              <a:rPr lang="it-IT" sz="1500" dirty="0" err="1">
                <a:latin typeface="Consolas"/>
                <a:cs typeface="Consolas"/>
              </a:rPr>
              <a:t>main</a:t>
            </a:r>
            <a:r>
              <a:rPr lang="it-IT" sz="1500" dirty="0">
                <a:latin typeface="Consolas"/>
                <a:cs typeface="Consolas"/>
              </a:rPr>
              <a:t>(</a:t>
            </a:r>
            <a:r>
              <a:rPr lang="it-IT" sz="1500" dirty="0" err="1">
                <a:latin typeface="Consolas"/>
                <a:cs typeface="Consolas"/>
              </a:rPr>
              <a:t>String</a:t>
            </a:r>
            <a:r>
              <a:rPr lang="it-IT" sz="1500" dirty="0">
                <a:latin typeface="Consolas"/>
                <a:cs typeface="Consolas"/>
              </a:rPr>
              <a:t>[] </a:t>
            </a:r>
            <a:r>
              <a:rPr lang="it-IT" sz="1500" dirty="0" err="1">
                <a:latin typeface="Consolas"/>
                <a:cs typeface="Consolas"/>
              </a:rPr>
              <a:t>args</a:t>
            </a:r>
            <a:r>
              <a:rPr lang="it-IT" sz="15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Car c = new Car();      /*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Error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 Default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Constructor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missing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 */</a:t>
            </a:r>
            <a:endParaRPr lang="it-IT" sz="15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Car c = new Car(</a:t>
            </a:r>
            <a:r>
              <a:rPr lang="en-AU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“Red”); 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/* Works with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defined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15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constructor</a:t>
            </a:r>
            <a:r>
              <a:rPr lang="it-IT" sz="15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 */</a:t>
            </a:r>
          </a:p>
          <a:p>
            <a:pPr marL="0" indent="0">
              <a:buNone/>
            </a:pPr>
            <a:endParaRPr lang="it-IT" sz="1500" dirty="0">
              <a:solidFill>
                <a:schemeClr val="accent6">
                  <a:lumMod val="75000"/>
                </a:schemeClr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it-IT" sz="15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65957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Classes</a:t>
            </a:r>
            <a:r>
              <a:rPr lang="it-IT" dirty="0"/>
              <a:t> and Objects</a:t>
            </a:r>
          </a:p>
        </p:txBody>
      </p:sp>
    </p:spTree>
    <p:extLst>
      <p:ext uri="{BB962C8B-B14F-4D97-AF65-F5344CB8AC3E}">
        <p14:creationId xmlns:p14="http://schemas.microsoft.com/office/powerpoint/2010/main" val="3808102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public class Car {</a:t>
            </a:r>
          </a:p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	private String </a:t>
            </a:r>
            <a:r>
              <a:rPr lang="en-AU" sz="2000" dirty="0" err="1">
                <a:latin typeface="Consolas"/>
                <a:cs typeface="Consolas"/>
              </a:rPr>
              <a:t>color</a:t>
            </a:r>
            <a:r>
              <a:rPr lang="en-AU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public Car() {</a:t>
            </a: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</a:t>
            </a:r>
            <a:r>
              <a:rPr lang="en-AU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this.color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“Red”;</a:t>
            </a: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endParaRPr lang="en-AU" sz="2000" dirty="0">
              <a:solidFill>
                <a:schemeClr val="accent6">
                  <a:lumMod val="75000"/>
                </a:schemeClr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public Car(String </a:t>
            </a:r>
            <a:r>
              <a:rPr lang="en-AU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color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</a:t>
            </a:r>
            <a:r>
              <a:rPr lang="en-AU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this.color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</a:t>
            </a:r>
            <a:r>
              <a:rPr lang="en-AU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color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	public void </a:t>
            </a:r>
            <a:r>
              <a:rPr lang="en-AU" sz="2000" dirty="0" err="1">
                <a:latin typeface="Consolas"/>
                <a:cs typeface="Consolas"/>
              </a:rPr>
              <a:t>setColor</a:t>
            </a:r>
            <a:r>
              <a:rPr lang="en-AU" sz="2000" dirty="0">
                <a:latin typeface="Consolas"/>
                <a:cs typeface="Consolas"/>
              </a:rPr>
              <a:t>(String </a:t>
            </a:r>
            <a:r>
              <a:rPr lang="en-AU" sz="2000" dirty="0" err="1">
                <a:latin typeface="Consolas"/>
                <a:cs typeface="Consolas"/>
              </a:rPr>
              <a:t>color</a:t>
            </a:r>
            <a:r>
              <a:rPr lang="en-AU" sz="2000" dirty="0">
                <a:latin typeface="Consolas"/>
                <a:cs typeface="Consolas"/>
              </a:rPr>
              <a:t>) { </a:t>
            </a:r>
          </a:p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		</a:t>
            </a:r>
            <a:r>
              <a:rPr lang="en-AU" sz="2000" dirty="0" err="1">
                <a:latin typeface="Consolas"/>
                <a:cs typeface="Consolas"/>
              </a:rPr>
              <a:t>this.color</a:t>
            </a:r>
            <a:r>
              <a:rPr lang="en-AU" sz="2000" dirty="0">
                <a:latin typeface="Consolas"/>
                <a:cs typeface="Consolas"/>
              </a:rPr>
              <a:t> = </a:t>
            </a:r>
            <a:r>
              <a:rPr lang="en-AU" sz="2000" dirty="0" err="1">
                <a:latin typeface="Consolas"/>
                <a:cs typeface="Consolas"/>
              </a:rPr>
              <a:t>color</a:t>
            </a:r>
            <a:r>
              <a:rPr lang="en-AU" sz="20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2000" dirty="0">
                <a:latin typeface="Consolas"/>
                <a:cs typeface="Consolas"/>
              </a:rPr>
              <a:t>public </a:t>
            </a:r>
            <a:r>
              <a:rPr lang="it-IT" sz="2000" dirty="0" err="1">
                <a:latin typeface="Consolas"/>
                <a:cs typeface="Consolas"/>
              </a:rPr>
              <a:t>class</a:t>
            </a:r>
            <a:r>
              <a:rPr lang="it-IT" sz="2000" dirty="0">
                <a:latin typeface="Consolas"/>
                <a:cs typeface="Consolas"/>
              </a:rPr>
              <a:t> </a:t>
            </a:r>
            <a:r>
              <a:rPr lang="it-IT" sz="2000" dirty="0" err="1">
                <a:latin typeface="Consolas"/>
                <a:cs typeface="Consolas"/>
              </a:rPr>
              <a:t>App</a:t>
            </a:r>
            <a:r>
              <a:rPr lang="it-IT" sz="2000" dirty="0">
                <a:latin typeface="Consolas"/>
                <a:cs typeface="Consolas"/>
              </a:rPr>
              <a:t> {	</a:t>
            </a:r>
          </a:p>
          <a:p>
            <a:pPr marL="0" indent="0">
              <a:buNone/>
            </a:pPr>
            <a:r>
              <a:rPr lang="it-IT" sz="2000" dirty="0">
                <a:latin typeface="Consolas"/>
                <a:cs typeface="Consolas"/>
              </a:rPr>
              <a:t>	public </a:t>
            </a:r>
            <a:r>
              <a:rPr lang="it-IT" sz="2000" dirty="0" err="1">
                <a:latin typeface="Consolas"/>
                <a:cs typeface="Consolas"/>
              </a:rPr>
              <a:t>static</a:t>
            </a:r>
            <a:r>
              <a:rPr lang="it-IT" sz="2000" dirty="0">
                <a:latin typeface="Consolas"/>
                <a:cs typeface="Consolas"/>
              </a:rPr>
              <a:t> </a:t>
            </a:r>
            <a:r>
              <a:rPr lang="it-IT" sz="2000" dirty="0" err="1">
                <a:latin typeface="Consolas"/>
                <a:cs typeface="Consolas"/>
              </a:rPr>
              <a:t>void</a:t>
            </a:r>
            <a:r>
              <a:rPr lang="it-IT" sz="2000" dirty="0">
                <a:latin typeface="Consolas"/>
                <a:cs typeface="Consolas"/>
              </a:rPr>
              <a:t> </a:t>
            </a:r>
            <a:r>
              <a:rPr lang="it-IT" sz="2000" dirty="0" err="1">
                <a:latin typeface="Consolas"/>
                <a:cs typeface="Consolas"/>
              </a:rPr>
              <a:t>main</a:t>
            </a:r>
            <a:r>
              <a:rPr lang="it-IT" sz="2000" dirty="0">
                <a:latin typeface="Consolas"/>
                <a:cs typeface="Consolas"/>
              </a:rPr>
              <a:t>(</a:t>
            </a:r>
            <a:r>
              <a:rPr lang="it-IT" sz="2000" dirty="0" err="1">
                <a:latin typeface="Consolas"/>
                <a:cs typeface="Consolas"/>
              </a:rPr>
              <a:t>String</a:t>
            </a:r>
            <a:r>
              <a:rPr lang="it-IT" sz="2000" dirty="0">
                <a:latin typeface="Consolas"/>
                <a:cs typeface="Consolas"/>
              </a:rPr>
              <a:t>[] </a:t>
            </a:r>
            <a:r>
              <a:rPr lang="it-IT" sz="2000" dirty="0" err="1">
                <a:latin typeface="Consolas"/>
                <a:cs typeface="Consolas"/>
              </a:rPr>
              <a:t>args</a:t>
            </a:r>
            <a:r>
              <a:rPr lang="it-IT" sz="20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Car c = new Car();      /* Works with </a:t>
            </a:r>
            <a:r>
              <a:rPr lang="it-IT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defined</a:t>
            </a: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constructor</a:t>
            </a: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 */</a:t>
            </a:r>
          </a:p>
          <a:p>
            <a:pPr marL="0" indent="0">
              <a:buNone/>
            </a:pP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	Car c = new Car(</a:t>
            </a:r>
            <a:r>
              <a:rPr lang="en-AU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“Red”); </a:t>
            </a: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/* Works with </a:t>
            </a:r>
            <a:r>
              <a:rPr lang="it-IT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defined</a:t>
            </a: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it-IT" sz="20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constructor</a:t>
            </a:r>
            <a:r>
              <a:rPr lang="it-IT" sz="20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! */</a:t>
            </a:r>
          </a:p>
          <a:p>
            <a:pPr marL="0" indent="0">
              <a:buNone/>
            </a:pPr>
            <a:r>
              <a:rPr lang="it-IT" sz="20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it-IT" sz="20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054476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keyword this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It can be useful in methods to distinguish between instance attributes and local variables (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this represents a reference to the current object</a:t>
            </a:r>
            <a:r>
              <a:rPr lang="en-US" sz="2800" dirty="0"/>
              <a:t>)</a:t>
            </a:r>
          </a:p>
          <a:p>
            <a:r>
              <a:rPr lang="en-US" sz="2800" dirty="0"/>
              <a:t>Accessing attributes or methods of the same object do not need using object reference</a:t>
            </a:r>
            <a:endParaRPr lang="en-US" sz="2800" dirty="0">
              <a:latin typeface="Courier"/>
              <a:cs typeface="Courier"/>
            </a:endParaRPr>
          </a:p>
          <a:p>
            <a:endParaRPr lang="en-US" sz="2000" dirty="0"/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class Car{ 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String color; 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... 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</a:t>
            </a:r>
            <a:r>
              <a:rPr lang="it-IT" sz="1800" dirty="0">
                <a:latin typeface="Consolas"/>
                <a:cs typeface="Consolas"/>
              </a:rPr>
              <a:t>public Car(</a:t>
            </a:r>
            <a:r>
              <a:rPr lang="it-IT" sz="1800" dirty="0" err="1">
                <a:latin typeface="Consolas"/>
                <a:cs typeface="Consolas"/>
              </a:rPr>
              <a:t>String</a:t>
            </a:r>
            <a:r>
              <a:rPr lang="it-IT" sz="1800" dirty="0">
                <a:latin typeface="Consolas"/>
                <a:cs typeface="Consolas"/>
              </a:rPr>
              <a:t> color) {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			</a:t>
            </a:r>
            <a:r>
              <a:rPr lang="it-IT" sz="18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this.color</a:t>
            </a:r>
            <a:r>
              <a:rPr lang="it-IT" sz="18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color;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} 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28083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Objects destruction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It is no longer a programmer concern</a:t>
            </a:r>
          </a:p>
          <a:p>
            <a:r>
              <a:rPr lang="en-US" sz="2000" dirty="0"/>
              <a:t>Java uses </a:t>
            </a:r>
            <a:r>
              <a:rPr lang="en-US" sz="2000" i="1" dirty="0"/>
              <a:t>Garbage Collection (an automatic way for de-allocating unreferenced objects)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22</a:t>
            </a:fld>
            <a:endParaRPr lang="it-IT" dirty="0"/>
          </a:p>
        </p:txBody>
      </p:sp>
      <p:pic>
        <p:nvPicPr>
          <p:cNvPr id="5" name="Picture 4" descr="Screen Shot 2017-02-09 at 18.28.52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87688" y="2708920"/>
            <a:ext cx="5806827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6458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on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Only the relational operators </a:t>
            </a:r>
            <a:r>
              <a:rPr lang="en-US" b="1" dirty="0">
                <a:solidFill>
                  <a:srgbClr val="F79646"/>
                </a:solidFill>
              </a:rPr>
              <a:t>==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rgbClr val="F79646"/>
                </a:solidFill>
              </a:rPr>
              <a:t>!=</a:t>
            </a:r>
            <a:r>
              <a:rPr lang="en-US" b="1" dirty="0"/>
              <a:t> </a:t>
            </a:r>
            <a:r>
              <a:rPr lang="en-US" dirty="0"/>
              <a:t>are defined:</a:t>
            </a:r>
          </a:p>
          <a:p>
            <a:pPr lvl="1"/>
            <a:r>
              <a:rPr lang="en-US" dirty="0"/>
              <a:t>The equality condition tell you whether two references points to the same object in memory </a:t>
            </a:r>
          </a:p>
          <a:p>
            <a:pPr lvl="1"/>
            <a:r>
              <a:rPr lang="en-US" dirty="0"/>
              <a:t>The equality condition is evaluated on the values of the references and NOT on the values of the objects !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There is NO pointer arithmetic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99594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dotted notations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Dotted notations can be combined </a:t>
            </a:r>
          </a:p>
          <a:p>
            <a:pPr lvl="1"/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(“Hello world!”); </a:t>
            </a:r>
          </a:p>
          <a:p>
            <a:r>
              <a:rPr lang="en-US" b="1" dirty="0"/>
              <a:t>System </a:t>
            </a:r>
            <a:r>
              <a:rPr lang="en-US" dirty="0"/>
              <a:t>is a Class in package </a:t>
            </a:r>
            <a:r>
              <a:rPr lang="en-US" dirty="0" err="1"/>
              <a:t>java.lang</a:t>
            </a:r>
            <a:endParaRPr lang="en-US" dirty="0"/>
          </a:p>
          <a:p>
            <a:r>
              <a:rPr lang="en-US" b="1" dirty="0"/>
              <a:t>Out </a:t>
            </a:r>
            <a:r>
              <a:rPr lang="en-US" dirty="0"/>
              <a:t>is a (static) attribute of System referencing an object of class </a:t>
            </a:r>
            <a:r>
              <a:rPr lang="en-US" b="1" dirty="0" err="1"/>
              <a:t>PrintStream</a:t>
            </a:r>
            <a:r>
              <a:rPr lang="en-US" b="1" dirty="0"/>
              <a:t> </a:t>
            </a:r>
            <a:r>
              <a:rPr lang="en-US" dirty="0"/>
              <a:t>(representing the standard output) </a:t>
            </a:r>
          </a:p>
          <a:p>
            <a:r>
              <a:rPr lang="en-US" b="1" dirty="0" err="1"/>
              <a:t>println</a:t>
            </a:r>
            <a:r>
              <a:rPr lang="en-US" b="1" dirty="0"/>
              <a:t>() </a:t>
            </a:r>
            <a:r>
              <a:rPr lang="en-US" dirty="0"/>
              <a:t>is a method of </a:t>
            </a:r>
            <a:r>
              <a:rPr lang="en-US" b="1" dirty="0" err="1"/>
              <a:t>PrintStream</a:t>
            </a:r>
            <a:r>
              <a:rPr lang="en-US" b="1" dirty="0"/>
              <a:t> </a:t>
            </a:r>
            <a:r>
              <a:rPr lang="en-US" dirty="0"/>
              <a:t>which prints a given string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12633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Static attributes and methods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796299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attributes and methods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Static attributes and methods are common to all instances of an object 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They exist even when no object has been instantiated!</a:t>
            </a:r>
          </a:p>
          <a:p>
            <a:r>
              <a:rPr lang="en-US" sz="2800" dirty="0"/>
              <a:t>Access: </a:t>
            </a:r>
            <a:r>
              <a:rPr lang="en-US" sz="2800" i="1" dirty="0" err="1"/>
              <a:t>ClassName.attributename|methodname</a:t>
            </a:r>
            <a:endParaRPr lang="en-US" sz="2800" i="1" dirty="0"/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public class App 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public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void main(String[]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800" i="1" dirty="0"/>
          </a:p>
          <a:p>
            <a:pPr marL="0" indent="0">
              <a:buNone/>
            </a:pPr>
            <a:endParaRPr lang="en-US" sz="3600" i="1" dirty="0"/>
          </a:p>
          <a:p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419039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attributes and methods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Class Car 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static final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nWheels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4;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/* </a:t>
            </a:r>
            <a:r>
              <a:rPr lang="mr-IN" sz="2000" dirty="0">
                <a:latin typeface="Consolas" panose="020B0609020204030204" pitchFamily="49" charset="0"/>
                <a:cs typeface="Consolas"/>
              </a:rPr>
              <a:t>…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public static void main(String[]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/* access to static attributes */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nw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Car.nWheels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double pi =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Math.PI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mr-IN" sz="2000" dirty="0">
                <a:latin typeface="Consolas" panose="020B0609020204030204" pitchFamily="49" charset="0"/>
                <a:cs typeface="Consolas"/>
              </a:rPr>
              <a:t>…</a:t>
            </a:r>
            <a:endParaRPr lang="it-IT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	/*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access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to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methods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	Double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cos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solidFill>
                  <a:srgbClr val="E46C0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Math.cos</a:t>
            </a:r>
            <a:r>
              <a:rPr lang="en-US" sz="2000" dirty="0">
                <a:solidFill>
                  <a:srgbClr val="E46C0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03645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Wrapper Classes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215643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Wrapper 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In an ideal OO world, there are only classes and objects</a:t>
            </a:r>
          </a:p>
          <a:p>
            <a:r>
              <a:rPr lang="en-US" dirty="0"/>
              <a:t>For the sake of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efficiency</a:t>
            </a:r>
            <a:r>
              <a:rPr lang="en-US" dirty="0"/>
              <a:t>, Java use primitive types (</a:t>
            </a:r>
            <a:r>
              <a:rPr lang="en-US" dirty="0" err="1"/>
              <a:t>int</a:t>
            </a:r>
            <a:r>
              <a:rPr lang="en-US" dirty="0"/>
              <a:t>, float, etc.)</a:t>
            </a:r>
          </a:p>
          <a:p>
            <a:r>
              <a:rPr lang="en-US" dirty="0">
                <a:solidFill>
                  <a:srgbClr val="E46C0A"/>
                </a:solidFill>
              </a:rPr>
              <a:t>Wrapper classes are object versions of the primitive types</a:t>
            </a:r>
          </a:p>
          <a:p>
            <a:r>
              <a:rPr lang="en-US" dirty="0"/>
              <a:t>They provide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conversion operations </a:t>
            </a:r>
            <a:r>
              <a:rPr lang="en-US" dirty="0"/>
              <a:t>among Strings, Objects, and primitive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684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</a:t>
            </a:fld>
            <a:endParaRPr lang="it-IT" dirty="0"/>
          </a:p>
        </p:txBody>
      </p:sp>
      <p:pic>
        <p:nvPicPr>
          <p:cNvPr id="39" name="Picture 38" descr="Screen Shot 2017-02-09 at 18.01.43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95800" y="2184086"/>
            <a:ext cx="7695755" cy="3259855"/>
          </a:xfrm>
          <a:prstGeom prst="rect">
            <a:avLst/>
          </a:prstGeom>
        </p:spPr>
      </p:pic>
      <p:pic>
        <p:nvPicPr>
          <p:cNvPr id="5" name="Picture 4" descr="Screen Shot 2016-03-07 at 12.48.01.png">
            <a:extLst>
              <a:ext uri="{FF2B5EF4-FFF2-40B4-BE49-F238E27FC236}">
                <a16:creationId xmlns:a16="http://schemas.microsoft.com/office/drawing/2014/main" id="{5AB89534-DC48-9F47-99E3-2DD92ACFBE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750"/>
          <a:stretch/>
        </p:blipFill>
        <p:spPr>
          <a:xfrm>
            <a:off x="587220" y="2184086"/>
            <a:ext cx="3594500" cy="261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678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Wrapper Classes</a:t>
            </a:r>
          </a:p>
        </p:txBody>
      </p:sp>
      <p:pic>
        <p:nvPicPr>
          <p:cNvPr id="5" name="Content Placeholder 4" descr="Screen Shot 2016-03-09 at 16.43.17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029" r="-3029"/>
          <a:stretch>
            <a:fillRect/>
          </a:stretch>
        </p:blipFill>
        <p:spPr>
          <a:xfrm>
            <a:off x="1516596" y="1627188"/>
            <a:ext cx="9158808" cy="45259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552446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31</a:t>
            </a:fld>
            <a:endParaRPr lang="it-IT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FF1A69D-22F5-0443-8E22-EDB28B597A05}"/>
              </a:ext>
            </a:extLst>
          </p:cNvPr>
          <p:cNvSpPr/>
          <p:nvPr/>
        </p:nvSpPr>
        <p:spPr>
          <a:xfrm>
            <a:off x="2606096" y="5157192"/>
            <a:ext cx="1368152" cy="7200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int</a:t>
            </a:r>
            <a:endParaRPr lang="en-GB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4513ADD-A76B-5449-ADC4-3558C1AF4372}"/>
              </a:ext>
            </a:extLst>
          </p:cNvPr>
          <p:cNvSpPr/>
          <p:nvPr/>
        </p:nvSpPr>
        <p:spPr>
          <a:xfrm>
            <a:off x="5342400" y="2276872"/>
            <a:ext cx="1368152" cy="7200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Integer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78CFB0E-2AFB-2E48-8DC0-0594F05DF8B1}"/>
              </a:ext>
            </a:extLst>
          </p:cNvPr>
          <p:cNvSpPr/>
          <p:nvPr/>
        </p:nvSpPr>
        <p:spPr>
          <a:xfrm>
            <a:off x="8112224" y="5157192"/>
            <a:ext cx="1368152" cy="72008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String</a:t>
            </a:r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03CFBB46-4CBD-D144-B12A-D6646F1846A6}"/>
              </a:ext>
            </a:extLst>
          </p:cNvPr>
          <p:cNvCxnSpPr>
            <a:cxnSpLocks/>
          </p:cNvCxnSpPr>
          <p:nvPr/>
        </p:nvCxnSpPr>
        <p:spPr>
          <a:xfrm rot="16200000" flipH="1">
            <a:off x="6681220" y="2632725"/>
            <a:ext cx="2578947" cy="2299287"/>
          </a:xfrm>
          <a:prstGeom prst="bentConnector3">
            <a:avLst>
              <a:gd name="adj1" fmla="val 269"/>
            </a:avLst>
          </a:prstGeom>
          <a:ln>
            <a:headEnd type="non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81A95633-9398-A242-872C-E2E2D995C60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819637" y="2600909"/>
            <a:ext cx="2520281" cy="2304256"/>
          </a:xfrm>
          <a:prstGeom prst="bentConnector3">
            <a:avLst>
              <a:gd name="adj1" fmla="val 99946"/>
            </a:avLst>
          </a:prstGeom>
          <a:ln>
            <a:headEnd type="non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CD1E128-13AB-C746-B420-1938FFBDEA1D}"/>
              </a:ext>
            </a:extLst>
          </p:cNvPr>
          <p:cNvCxnSpPr/>
          <p:nvPr/>
        </p:nvCxnSpPr>
        <p:spPr>
          <a:xfrm flipH="1">
            <a:off x="4079776" y="5733256"/>
            <a:ext cx="3816424" cy="0"/>
          </a:xfrm>
          <a:prstGeom prst="straightConnector1">
            <a:avLst/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9BC55C-CDA5-CB47-9B87-E981051CBE17}"/>
              </a:ext>
            </a:extLst>
          </p:cNvPr>
          <p:cNvCxnSpPr>
            <a:cxnSpLocks/>
          </p:cNvCxnSpPr>
          <p:nvPr/>
        </p:nvCxnSpPr>
        <p:spPr>
          <a:xfrm>
            <a:off x="4079776" y="5373216"/>
            <a:ext cx="3816424" cy="0"/>
          </a:xfrm>
          <a:prstGeom prst="straightConnector1">
            <a:avLst/>
          </a:prstGeom>
          <a:ln>
            <a:solidFill>
              <a:schemeClr val="accent6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DB2B850E-612A-394C-B6A7-00AB19E58BF9}"/>
              </a:ext>
            </a:extLst>
          </p:cNvPr>
          <p:cNvCxnSpPr>
            <a:cxnSpLocks/>
          </p:cNvCxnSpPr>
          <p:nvPr/>
        </p:nvCxnSpPr>
        <p:spPr>
          <a:xfrm rot="5400000">
            <a:off x="3312257" y="3152193"/>
            <a:ext cx="2255120" cy="1584174"/>
          </a:xfrm>
          <a:prstGeom prst="bentConnector3">
            <a:avLst>
              <a:gd name="adj1" fmla="val 1027"/>
            </a:avLst>
          </a:prstGeom>
          <a:ln>
            <a:solidFill>
              <a:schemeClr val="accent6"/>
            </a:solidFill>
            <a:headEnd type="non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47BFF950-C1A3-134A-82CB-5DD8DA206F1F}"/>
              </a:ext>
            </a:extLst>
          </p:cNvPr>
          <p:cNvCxnSpPr>
            <a:cxnSpLocks/>
          </p:cNvCxnSpPr>
          <p:nvPr/>
        </p:nvCxnSpPr>
        <p:spPr>
          <a:xfrm rot="16200000" flipV="1">
            <a:off x="6464667" y="3149594"/>
            <a:ext cx="2219964" cy="1507202"/>
          </a:xfrm>
          <a:prstGeom prst="bentConnector3">
            <a:avLst>
              <a:gd name="adj1" fmla="val 99749"/>
            </a:avLst>
          </a:prstGeom>
          <a:ln>
            <a:solidFill>
              <a:schemeClr val="accent6"/>
            </a:solidFill>
            <a:headEnd type="none" w="lg" len="lg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5EBC42E4-4E67-A04A-827D-0AB0EB62EFF4}"/>
              </a:ext>
            </a:extLst>
          </p:cNvPr>
          <p:cNvSpPr txBox="1"/>
          <p:nvPr/>
        </p:nvSpPr>
        <p:spPr>
          <a:xfrm>
            <a:off x="4891108" y="5701284"/>
            <a:ext cx="2270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Integer.</a:t>
            </a:r>
            <a:r>
              <a:rPr lang="it-IT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parseInt</a:t>
            </a: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</a:t>
            </a:r>
            <a:r>
              <a:rPr lang="it-IT" u="sng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str</a:t>
            </a: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);</a:t>
            </a: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2701077-E7F4-1943-9D2C-CFB236879945}"/>
              </a:ext>
            </a:extLst>
          </p:cNvPr>
          <p:cNvSpPr txBox="1"/>
          <p:nvPr/>
        </p:nvSpPr>
        <p:spPr>
          <a:xfrm>
            <a:off x="4891108" y="4946247"/>
            <a:ext cx="242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Integer.</a:t>
            </a:r>
            <a:r>
              <a:rPr lang="it-IT" i="1" dirty="0" err="1">
                <a:solidFill>
                  <a:schemeClr val="accent6">
                    <a:lumMod val="75000"/>
                  </a:schemeClr>
                </a:solidFill>
              </a:rPr>
              <a:t>toString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(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int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);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D94D18C-A7F0-2B49-B6F8-29ADBFBFFA20}"/>
              </a:ext>
            </a:extLst>
          </p:cNvPr>
          <p:cNvSpPr txBox="1"/>
          <p:nvPr/>
        </p:nvSpPr>
        <p:spPr>
          <a:xfrm>
            <a:off x="7767106" y="2083956"/>
            <a:ext cx="20583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obj.toString</a:t>
            </a:r>
            <a:r>
              <a:rPr lang="it-IT" dirty="0">
                <a:solidFill>
                  <a:schemeClr val="tx2">
                    <a:lumMod val="60000"/>
                    <a:lumOff val="40000"/>
                  </a:schemeClr>
                </a:solidFill>
              </a:rPr>
              <a:t>();</a:t>
            </a: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155E842-1C86-8F4C-9E16-2E048F26518D}"/>
              </a:ext>
            </a:extLst>
          </p:cNvPr>
          <p:cNvSpPr txBox="1"/>
          <p:nvPr/>
        </p:nvSpPr>
        <p:spPr>
          <a:xfrm>
            <a:off x="5643607" y="3072342"/>
            <a:ext cx="2552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Integer.</a:t>
            </a:r>
            <a:r>
              <a:rPr lang="it-IT" i="1" dirty="0" err="1">
                <a:solidFill>
                  <a:schemeClr val="accent6">
                    <a:lumMod val="75000"/>
                  </a:schemeClr>
                </a:solidFill>
              </a:rPr>
              <a:t>valueOf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(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String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s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6088711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 boxing/unboxing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Auto boxing </a:t>
            </a:r>
            <a:r>
              <a:rPr lang="en-US" sz="2800" dirty="0"/>
              <a:t>is the automatic conversion that the Java compiler makes between the primitive types and their corresponding wrapper classes. </a:t>
            </a:r>
          </a:p>
          <a:p>
            <a:r>
              <a:rPr lang="en-US" sz="2800" dirty="0"/>
              <a:t>For example, converting an </a:t>
            </a:r>
            <a:r>
              <a:rPr lang="en-US" sz="2800" dirty="0" err="1"/>
              <a:t>int</a:t>
            </a:r>
            <a:r>
              <a:rPr lang="en-US" sz="2800" dirty="0"/>
              <a:t> to an Integer, a double to a Double, and so on. </a:t>
            </a:r>
          </a:p>
          <a:p>
            <a:r>
              <a:rPr lang="en-US" sz="2800" dirty="0"/>
              <a:t>If the conversion goes the other way around (i.e., from wrapper classes to primitive types), it is called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Auto unboxing.</a:t>
            </a:r>
          </a:p>
          <a:p>
            <a:pPr marL="0" indent="0">
              <a:buNone/>
            </a:pPr>
            <a:endParaRPr lang="en-US" sz="1700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187116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 boxing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AutoboxingExample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Integer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myMethod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4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Integer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){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it-IT" sz="24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.println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i = 2 + </a:t>
            </a:r>
            <a:r>
              <a:rPr lang="it-IT" sz="24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myMethod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(2);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472540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Package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73593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Class is a better at modularizing code than a C function. However, it is still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little (50-250 lines of code, on average)</a:t>
            </a:r>
          </a:p>
          <a:p>
            <a:r>
              <a:rPr lang="en-US" sz="2800" dirty="0"/>
              <a:t>For the sake of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modularization</a:t>
            </a:r>
            <a:r>
              <a:rPr lang="en-US" sz="2800" dirty="0"/>
              <a:t>, Java provides packages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35</a:t>
            </a:fld>
            <a:endParaRPr lang="it-IT" dirty="0"/>
          </a:p>
        </p:txBody>
      </p:sp>
      <p:pic>
        <p:nvPicPr>
          <p:cNvPr id="5" name="Picture 4" descr="Screen Shot 2017-02-13 at 17.51.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0136" y="4090764"/>
            <a:ext cx="66802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8727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Package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E46C0A"/>
                </a:solidFill>
              </a:rPr>
              <a:t>A package is a set of class definitions </a:t>
            </a:r>
          </a:p>
          <a:p>
            <a:r>
              <a:rPr lang="en-US" dirty="0"/>
              <a:t>These classes are all stored in the same directory </a:t>
            </a:r>
          </a:p>
          <a:p>
            <a:r>
              <a:rPr lang="en-US" dirty="0"/>
              <a:t>Each package defines a new scope (i.e.</a:t>
            </a:r>
            <a:r>
              <a:rPr lang="en-US" dirty="0">
                <a:solidFill>
                  <a:srgbClr val="F79646"/>
                </a:solidFill>
              </a:rPr>
              <a:t>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it puts additional bounds to visibility</a:t>
            </a:r>
            <a:r>
              <a:rPr lang="en-US" dirty="0"/>
              <a:t>) </a:t>
            </a:r>
          </a:p>
          <a:p>
            <a:r>
              <a:rPr lang="en-US" dirty="0"/>
              <a:t>It’s possible to use same class names in different packages </a:t>
            </a:r>
            <a:r>
              <a:rPr lang="en-US" i="1" dirty="0"/>
              <a:t>without</a:t>
            </a:r>
            <a:r>
              <a:rPr lang="en-US" dirty="0"/>
              <a:t> conflicts </a:t>
            </a:r>
          </a:p>
          <a:p>
            <a:pPr lvl="1"/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java.util.Date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java.sql.Date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686326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names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package is identified by a name with a hierarchic structure (fully qualified name) </a:t>
            </a:r>
          </a:p>
          <a:p>
            <a:pPr lvl="1"/>
            <a:r>
              <a:rPr lang="en-US" dirty="0" err="1"/>
              <a:t>java.lang</a:t>
            </a:r>
            <a:endParaRPr lang="en-US" dirty="0"/>
          </a:p>
          <a:p>
            <a:pPr lvl="1"/>
            <a:r>
              <a:rPr lang="en-US" dirty="0" err="1"/>
              <a:t>java.util</a:t>
            </a:r>
            <a:endParaRPr lang="en-US" dirty="0"/>
          </a:p>
          <a:p>
            <a:pPr lvl="1"/>
            <a:r>
              <a:rPr lang="en-US" dirty="0" err="1"/>
              <a:t>java.sql</a:t>
            </a:r>
            <a:endParaRPr lang="en-US" dirty="0"/>
          </a:p>
          <a:p>
            <a:r>
              <a:rPr lang="en-US" dirty="0"/>
              <a:t>Conventions for defining unique names is based on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Internet naming but in reverse order </a:t>
            </a:r>
            <a:r>
              <a:rPr lang="en-US" dirty="0"/>
              <a:t>(from general to specific concepts)</a:t>
            </a:r>
          </a:p>
          <a:p>
            <a:pPr lvl="1"/>
            <a:r>
              <a:rPr lang="en-US" dirty="0" err="1"/>
              <a:t>org.nbicocchi.basics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122681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Definition and usage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Definition</a:t>
            </a:r>
            <a:r>
              <a:rPr lang="en-US" sz="2400" dirty="0"/>
              <a:t>: Package statement at the beginning of class file </a:t>
            </a:r>
          </a:p>
          <a:p>
            <a:pPr lvl="1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package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packageName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; </a:t>
            </a:r>
          </a:p>
          <a:p>
            <a:pPr marL="457200" lvl="1" indent="0">
              <a:buNone/>
            </a:pPr>
            <a:endParaRPr lang="en-US" sz="2400" dirty="0"/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Usage</a:t>
            </a:r>
            <a:r>
              <a:rPr lang="en-US" sz="2400" dirty="0"/>
              <a:t>: Import statement at the beginning of class file </a:t>
            </a:r>
          </a:p>
          <a:p>
            <a:pPr lvl="1"/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import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</a:rPr>
              <a:t>packageName.className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383305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Access to a class in a package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Refer to fully qualified names</a:t>
            </a:r>
          </a:p>
          <a:p>
            <a:pPr marL="0" indent="0">
              <a:buNone/>
            </a:pP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mypackage.Console.readInt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</a:p>
          <a:p>
            <a:pPr marL="0" indent="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/>
              <a:t>If two packages contain a class with the same name, they cannot be both imported. If you need both classes you have to use one of them with its fully-qualified name: 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java.sql.Date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Date d1 = new Date(); //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java.sql.Date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java.util.Date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d2 = new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java.util.Date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54046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it-IT" sz="11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1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Car</a:t>
            </a:r>
            <a:r>
              <a:rPr lang="it-IT" sz="11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it-IT" sz="11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</a:t>
            </a:r>
            <a:r>
              <a:rPr lang="it-IT" sz="11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sz="11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1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1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sz="11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</a:t>
            </a:r>
            <a:r>
              <a:rPr lang="it-IT" sz="11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1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brand;</a:t>
            </a:r>
          </a:p>
          <a:p>
            <a:pPr marL="0" indent="0">
              <a:buNone/>
            </a:pPr>
            <a:r>
              <a:rPr lang="it-IT" sz="11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</a:t>
            </a:r>
            <a:r>
              <a:rPr lang="it-IT" sz="11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1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color;</a:t>
            </a:r>
          </a:p>
          <a:p>
            <a:pPr marL="0" indent="0">
              <a:buNone/>
            </a:pP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 marL="0" indent="0">
              <a:buNone/>
            </a:pP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it-IT" sz="1100" dirty="0">
                <a:latin typeface="Consolas" panose="020B0609020204030204" pitchFamily="49" charset="0"/>
                <a:cs typeface="Consolas" panose="020B0609020204030204" pitchFamily="49" charset="0"/>
              </a:rPr>
              <a:t>/* </a:t>
            </a:r>
            <a:r>
              <a:rPr lang="it-IT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Constructor</a:t>
            </a:r>
            <a:r>
              <a:rPr lang="it-IT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method</a:t>
            </a:r>
            <a:r>
              <a:rPr lang="it-IT" sz="1100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</a:p>
          <a:p>
            <a:pPr marL="0" indent="0">
              <a:buNone/>
            </a:pP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Car(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brand,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color) {</a:t>
            </a:r>
          </a:p>
          <a:p>
            <a:pPr marL="0" indent="0">
              <a:buNone/>
            </a:pP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this.isOn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this.brand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brand;</a:t>
            </a:r>
          </a:p>
          <a:p>
            <a:pPr marL="0" indent="0">
              <a:buNone/>
            </a:pP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it-IT" sz="11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this.color</a:t>
            </a: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color;</a:t>
            </a:r>
          </a:p>
          <a:p>
            <a:pPr marL="0" indent="0">
              <a:buNone/>
            </a:pP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it-IT" sz="11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it-IT" sz="1100" dirty="0">
                <a:latin typeface="Consolas" panose="020B0609020204030204" pitchFamily="49" charset="0"/>
                <a:cs typeface="Consolas" panose="020B0609020204030204" pitchFamily="49" charset="0"/>
              </a:rPr>
              <a:t>/* </a:t>
            </a:r>
            <a:r>
              <a:rPr lang="it-IT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Getters</a:t>
            </a:r>
            <a:r>
              <a:rPr lang="it-IT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methods</a:t>
            </a:r>
            <a:r>
              <a:rPr lang="it-IT" sz="1100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  <a:endParaRPr lang="en-GB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String </a:t>
            </a:r>
            <a:r>
              <a:rPr lang="en-GB" sz="11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getBrand</a:t>
            </a:r>
            <a:r>
              <a:rPr lang="en-GB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return brand;</a:t>
            </a:r>
          </a:p>
          <a:p>
            <a:pPr marL="0" indent="0">
              <a:buNone/>
            </a:pPr>
            <a:r>
              <a:rPr lang="en-GB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GB" sz="11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String </a:t>
            </a:r>
            <a:r>
              <a:rPr lang="en-GB" sz="11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getColor</a:t>
            </a:r>
            <a:r>
              <a:rPr lang="en-GB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return </a:t>
            </a:r>
            <a:r>
              <a:rPr lang="en-GB" sz="11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it-IT" sz="11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endParaRPr lang="it-IT" sz="11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BF0386-DE3F-A244-A952-CBF7D55E2F5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it-IT" sz="1000" dirty="0">
                <a:latin typeface="Consolas" panose="020B0609020204030204" pitchFamily="49" charset="0"/>
                <a:cs typeface="Consolas" panose="020B0609020204030204" pitchFamily="49" charset="0"/>
              </a:rPr>
              <a:t>/* Setter </a:t>
            </a:r>
            <a:r>
              <a:rPr lang="it-IT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methods</a:t>
            </a:r>
            <a:r>
              <a:rPr lang="it-IT" sz="1000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void </a:t>
            </a:r>
            <a:r>
              <a:rPr lang="en-GB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setBrand</a:t>
            </a: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(String brand) {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GB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this.brand</a:t>
            </a: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brand;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GB" sz="1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void </a:t>
            </a:r>
            <a:r>
              <a:rPr lang="en-GB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setColor</a:t>
            </a: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(String </a:t>
            </a:r>
            <a:r>
              <a:rPr lang="en-GB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GB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this.color</a:t>
            </a: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GB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 </a:t>
            </a: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</a:p>
          <a:p>
            <a:pPr marL="0" indent="0">
              <a:buNone/>
            </a:pP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</a:p>
          <a:p>
            <a:pPr marL="0" indent="0">
              <a:buNone/>
            </a:pP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it-IT" sz="1000" dirty="0">
                <a:latin typeface="Consolas" panose="020B0609020204030204" pitchFamily="49" charset="0"/>
                <a:cs typeface="Consolas" panose="020B0609020204030204" pitchFamily="49" charset="0"/>
              </a:rPr>
              <a:t>/* User </a:t>
            </a:r>
            <a:r>
              <a:rPr lang="it-IT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methods</a:t>
            </a:r>
            <a:r>
              <a:rPr lang="it-IT" sz="1000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</a:p>
          <a:p>
            <a:pPr marL="0" indent="0">
              <a:buNone/>
            </a:pP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it-IT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turnOn</a:t>
            </a: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it-IT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it-IT" sz="1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it-IT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turnOff</a:t>
            </a: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it-IT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false;</a:t>
            </a:r>
          </a:p>
          <a:p>
            <a:pPr marL="0" indent="0">
              <a:buNone/>
            </a:pPr>
            <a:r>
              <a:rPr lang="it-IT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endParaRPr lang="en-GB" sz="10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it-IT" sz="1000" dirty="0">
                <a:latin typeface="Consolas" panose="020B0609020204030204" pitchFamily="49" charset="0"/>
                <a:cs typeface="Consolas" panose="020B0609020204030204" pitchFamily="49" charset="0"/>
              </a:rPr>
              <a:t>/* </a:t>
            </a:r>
            <a:r>
              <a:rPr lang="it-IT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it-IT" sz="10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it-IT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method</a:t>
            </a:r>
            <a:r>
              <a:rPr lang="it-IT" sz="1000" dirty="0"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  <a:endParaRPr lang="en-GB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@Override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public String </a:t>
            </a:r>
            <a:r>
              <a:rPr lang="en-GB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return "Car{" +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"</a:t>
            </a:r>
            <a:r>
              <a:rPr lang="en-GB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 + </a:t>
            </a:r>
            <a:r>
              <a:rPr lang="en-GB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", brand='" + brand + '\'' +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", </a:t>
            </a:r>
            <a:r>
              <a:rPr lang="en-GB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='" + </a:t>
            </a:r>
            <a:r>
              <a:rPr lang="en-GB" sz="10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color</a:t>
            </a: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 '\’’ + '}';</a:t>
            </a:r>
          </a:p>
          <a:p>
            <a:pPr marL="0" indent="0">
              <a:buNone/>
            </a:pPr>
            <a:r>
              <a:rPr lang="en-GB" sz="1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GB" sz="1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IT" sz="10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575305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Package and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Scope rules also apply to packages 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interface of a package is the set of public classes contained in the package </a:t>
            </a:r>
          </a:p>
          <a:p>
            <a:r>
              <a:rPr lang="en-US" dirty="0"/>
              <a:t>Hints </a:t>
            </a:r>
          </a:p>
          <a:p>
            <a:pPr lvl="1"/>
            <a:r>
              <a:rPr lang="en-US" dirty="0"/>
              <a:t>Consider a package as an entity of modularization</a:t>
            </a:r>
          </a:p>
          <a:p>
            <a:pPr lvl="1"/>
            <a:r>
              <a:rPr lang="en-US" dirty="0"/>
              <a:t>Minimize the number of classes, attributes, methods (of the package) visible from the outside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846015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Inheritance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37125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They all move, have a shape, shields, and weapons.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Can they share the same code?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42</a:t>
            </a:fld>
            <a:endParaRPr lang="it-IT" dirty="0"/>
          </a:p>
        </p:txBody>
      </p:sp>
      <p:pic>
        <p:nvPicPr>
          <p:cNvPr id="6" name="Picture 5" descr="IMG_537152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87006" y="2791514"/>
            <a:ext cx="8373491" cy="322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0845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Frequently, a class is merely a modification of another class. Inheritance allows minimal repetition of the same code</a:t>
            </a:r>
          </a:p>
          <a:p>
            <a:r>
              <a:rPr lang="en-US" dirty="0"/>
              <a:t>A new design created by changing an existing design. (The new design consists of only the changes)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/>
              <a:t>Localization of code</a:t>
            </a:r>
          </a:p>
          <a:p>
            <a:pPr lvl="1"/>
            <a:r>
              <a:rPr lang="en-US" dirty="0"/>
              <a:t>Fixing a bug in the base class automatically fixes it in the subclasses</a:t>
            </a:r>
          </a:p>
          <a:p>
            <a:pPr lvl="1"/>
            <a:r>
              <a:rPr lang="en-US" dirty="0"/>
              <a:t>Adding functionalities to the base class automatically adds them to the subclasses</a:t>
            </a:r>
          </a:p>
          <a:p>
            <a:pPr lvl="1"/>
            <a:r>
              <a:rPr lang="en-US" dirty="0"/>
              <a:t>Reduced chances of different (and inconsistent) implementations of the same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365986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class can be a sub-type of another class</a:t>
            </a:r>
          </a:p>
          <a:p>
            <a:r>
              <a:rPr lang="en-US" dirty="0"/>
              <a:t>The inheriting class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contains all the attributes and methods of the class it inherited from </a:t>
            </a:r>
          </a:p>
          <a:p>
            <a:r>
              <a:rPr lang="en-US" dirty="0"/>
              <a:t>The inheriting class can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define additional attributes and methods</a:t>
            </a:r>
          </a:p>
          <a:p>
            <a:r>
              <a:rPr lang="en-US" dirty="0"/>
              <a:t>The inheriting class can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override the definition of existing methods</a:t>
            </a:r>
            <a:r>
              <a:rPr lang="en-US" dirty="0"/>
              <a:t> by providing its own implementation</a:t>
            </a:r>
          </a:p>
          <a:p>
            <a:r>
              <a:rPr lang="en-US" dirty="0"/>
              <a:t>The code of the inheriting class consists only of the changes and additions to the base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25185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 (extension)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39342"/>
            <a:ext cx="3898776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 err="1">
                <a:latin typeface="Consolas"/>
                <a:cs typeface="Consolas"/>
              </a:rPr>
              <a:t>boolean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>
                <a:latin typeface="Consolas"/>
                <a:cs typeface="Consolas"/>
              </a:rPr>
              <a:t>isOn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String </a:t>
            </a:r>
            <a:r>
              <a:rPr lang="en-US" sz="2000" dirty="0" err="1">
                <a:latin typeface="Consolas"/>
                <a:cs typeface="Consolas"/>
              </a:rPr>
              <a:t>licensePlate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void </a:t>
            </a:r>
            <a:r>
              <a:rPr lang="en-US" sz="2000" dirty="0" err="1">
                <a:latin typeface="Consolas"/>
                <a:cs typeface="Consolas"/>
              </a:rPr>
              <a:t>turnOn</a:t>
            </a:r>
            <a:r>
              <a:rPr lang="en-US" sz="20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void </a:t>
            </a:r>
            <a:r>
              <a:rPr lang="en-US" sz="2000" dirty="0" err="1">
                <a:latin typeface="Consolas"/>
                <a:cs typeface="Consolas"/>
              </a:rPr>
              <a:t>turnOff</a:t>
            </a:r>
            <a:r>
              <a:rPr lang="en-US" sz="2000" dirty="0">
                <a:latin typeface="Consolas"/>
                <a:cs typeface="Consolas"/>
              </a:rPr>
              <a:t>() {</a:t>
            </a:r>
            <a:r>
              <a:rPr lang="mr-IN" sz="2000" dirty="0">
                <a:latin typeface="Consolas"/>
                <a:cs typeface="Consolas"/>
              </a:rPr>
              <a:t>…</a:t>
            </a: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45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301680" y="1711350"/>
            <a:ext cx="3898776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Class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extends</a:t>
            </a:r>
            <a:r>
              <a:rPr lang="en-US" sz="2400" dirty="0">
                <a:latin typeface="Consolas"/>
                <a:cs typeface="Consolas"/>
              </a:rPr>
              <a:t> Car {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</a:t>
            </a:r>
            <a:r>
              <a:rPr lang="en-US" sz="2400" dirty="0" err="1">
                <a:latin typeface="Consolas"/>
                <a:cs typeface="Consolas"/>
              </a:rPr>
              <a:t>boolean</a:t>
            </a: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err="1">
                <a:latin typeface="Consolas"/>
                <a:cs typeface="Consolas"/>
              </a:rPr>
              <a:t>isSelfDriving</a:t>
            </a:r>
            <a:r>
              <a:rPr lang="en-US" sz="2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turnSDOn</a:t>
            </a:r>
            <a:r>
              <a:rPr lang="en-US" sz="24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turnSDOff</a:t>
            </a:r>
            <a:r>
              <a:rPr lang="en-US" sz="2400" dirty="0">
                <a:latin typeface="Consolas"/>
                <a:cs typeface="Consolas"/>
              </a:rPr>
              <a:t>() {</a:t>
            </a:r>
            <a:r>
              <a:rPr lang="mr-IN" sz="2400" dirty="0">
                <a:latin typeface="Consolas"/>
                <a:cs typeface="Consolas"/>
              </a:rPr>
              <a:t>…</a:t>
            </a:r>
            <a:r>
              <a:rPr lang="en-US" sz="2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SDCar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c = new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SDCar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c.turnOn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     // OK!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c.turnSDOn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   // OK!</a:t>
            </a:r>
          </a:p>
          <a:p>
            <a:pPr marL="0" indent="0">
              <a:buNone/>
            </a:pPr>
            <a:endParaRPr lang="en-US" sz="2400" dirty="0">
              <a:solidFill>
                <a:schemeClr val="accent6">
                  <a:lumMod val="75000"/>
                </a:schemeClr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i="1" dirty="0">
                <a:latin typeface="Consolas"/>
                <a:cs typeface="Consolas"/>
              </a:rPr>
              <a:t>*SD = Self Driving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837648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II (override)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39342"/>
            <a:ext cx="3898776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</a:t>
            </a:r>
            <a:r>
              <a:rPr lang="en-US" sz="1500" dirty="0" err="1">
                <a:latin typeface="Consolas"/>
                <a:cs typeface="Consolas"/>
              </a:rPr>
              <a:t>boolean</a:t>
            </a:r>
            <a:r>
              <a:rPr lang="en-US" sz="1500" dirty="0">
                <a:latin typeface="Consolas"/>
                <a:cs typeface="Consolas"/>
              </a:rPr>
              <a:t> </a:t>
            </a:r>
            <a:r>
              <a:rPr lang="en-US" sz="1500" dirty="0" err="1">
                <a:latin typeface="Consolas"/>
                <a:cs typeface="Consolas"/>
              </a:rPr>
              <a:t>isOn</a:t>
            </a:r>
            <a:r>
              <a:rPr lang="en-US" sz="15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String </a:t>
            </a:r>
            <a:r>
              <a:rPr lang="en-US" sz="1500" dirty="0" err="1">
                <a:latin typeface="Consolas"/>
                <a:cs typeface="Consolas"/>
              </a:rPr>
              <a:t>licensePlate</a:t>
            </a:r>
            <a:r>
              <a:rPr lang="en-US" sz="15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5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void </a:t>
            </a:r>
            <a:r>
              <a:rPr lang="en-US" sz="1500" dirty="0" err="1">
                <a:latin typeface="Consolas"/>
                <a:cs typeface="Consolas"/>
              </a:rPr>
              <a:t>turnOn</a:t>
            </a:r>
            <a:r>
              <a:rPr lang="en-US" sz="15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void </a:t>
            </a:r>
            <a:r>
              <a:rPr lang="en-US" sz="1500" dirty="0" err="1">
                <a:latin typeface="Consolas"/>
                <a:cs typeface="Consolas"/>
              </a:rPr>
              <a:t>turnOff</a:t>
            </a:r>
            <a:r>
              <a:rPr lang="en-US" sz="1500" dirty="0">
                <a:latin typeface="Consolas"/>
                <a:cs typeface="Consolas"/>
              </a:rPr>
              <a:t>() {</a:t>
            </a:r>
            <a:r>
              <a:rPr lang="mr-IN" sz="1500" dirty="0">
                <a:latin typeface="Consolas"/>
                <a:cs typeface="Consolas"/>
              </a:rPr>
              <a:t>…</a:t>
            </a:r>
            <a:r>
              <a:rPr lang="en-US" sz="15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5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46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301680" y="1711350"/>
            <a:ext cx="3898776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Class </a:t>
            </a:r>
            <a:r>
              <a:rPr lang="en-US" sz="1500" dirty="0" err="1">
                <a:latin typeface="Consolas"/>
                <a:cs typeface="Consolas"/>
              </a:rPr>
              <a:t>SDCar</a:t>
            </a:r>
            <a:r>
              <a:rPr lang="en-US" sz="1500" dirty="0">
                <a:latin typeface="Consolas"/>
                <a:cs typeface="Consolas"/>
              </a:rPr>
              <a:t> </a:t>
            </a: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extends</a:t>
            </a:r>
            <a:r>
              <a:rPr lang="en-US" sz="1500" dirty="0">
                <a:latin typeface="Consolas"/>
                <a:cs typeface="Consolas"/>
              </a:rPr>
              <a:t> Car {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</a:t>
            </a:r>
            <a:r>
              <a:rPr lang="en-US" sz="1500" dirty="0" err="1">
                <a:latin typeface="Consolas"/>
                <a:cs typeface="Consolas"/>
              </a:rPr>
              <a:t>boolean</a:t>
            </a:r>
            <a:r>
              <a:rPr lang="en-US" sz="1500" dirty="0">
                <a:latin typeface="Consolas"/>
                <a:cs typeface="Consolas"/>
              </a:rPr>
              <a:t> </a:t>
            </a:r>
            <a:r>
              <a:rPr lang="en-US" sz="1500" dirty="0" err="1">
                <a:latin typeface="Consolas"/>
                <a:cs typeface="Consolas"/>
              </a:rPr>
              <a:t>isSelfDriving</a:t>
            </a:r>
            <a:r>
              <a:rPr lang="en-US" sz="15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5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/* method override */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void </a:t>
            </a:r>
            <a:r>
              <a:rPr lang="en-US" sz="1500" dirty="0" err="1">
                <a:solidFill>
                  <a:srgbClr val="E46C0A"/>
                </a:solidFill>
                <a:latin typeface="Consolas"/>
                <a:cs typeface="Consolas"/>
              </a:rPr>
              <a:t>turnOn</a:t>
            </a: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	</a:t>
            </a:r>
            <a:r>
              <a:rPr lang="en-US" sz="1500" dirty="0" err="1">
                <a:solidFill>
                  <a:srgbClr val="E46C0A"/>
                </a:solidFill>
                <a:latin typeface="Consolas"/>
                <a:cs typeface="Consolas"/>
              </a:rPr>
              <a:t>turnSDOff</a:t>
            </a: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	/* </a:t>
            </a:r>
            <a:r>
              <a:rPr lang="mr-IN" sz="1500" dirty="0">
                <a:solidFill>
                  <a:srgbClr val="E46C0A"/>
                </a:solidFill>
                <a:latin typeface="Consolas"/>
                <a:cs typeface="Consolas"/>
              </a:rPr>
              <a:t>…</a:t>
            </a:r>
            <a:r>
              <a:rPr lang="it-IT" sz="1500" dirty="0">
                <a:solidFill>
                  <a:srgbClr val="E46C0A"/>
                </a:solidFill>
                <a:latin typeface="Consolas"/>
                <a:cs typeface="Consolas"/>
              </a:rPr>
              <a:t> */</a:t>
            </a:r>
          </a:p>
          <a:p>
            <a:pPr marL="0" indent="0">
              <a:buNone/>
            </a:pPr>
            <a:r>
              <a:rPr lang="it-IT" sz="1500" dirty="0">
                <a:solidFill>
                  <a:srgbClr val="E46C0A"/>
                </a:solidFill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/* method override */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void </a:t>
            </a:r>
            <a:r>
              <a:rPr lang="en-US" sz="1500" dirty="0" err="1">
                <a:solidFill>
                  <a:srgbClr val="E46C0A"/>
                </a:solidFill>
                <a:latin typeface="Consolas"/>
                <a:cs typeface="Consolas"/>
              </a:rPr>
              <a:t>turnOff</a:t>
            </a: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	</a:t>
            </a:r>
            <a:r>
              <a:rPr lang="en-US" sz="1500" dirty="0" err="1">
                <a:solidFill>
                  <a:srgbClr val="E46C0A"/>
                </a:solidFill>
                <a:latin typeface="Consolas"/>
                <a:cs typeface="Consolas"/>
              </a:rPr>
              <a:t>turnSDOff</a:t>
            </a: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500" dirty="0">
                <a:solidFill>
                  <a:srgbClr val="E46C0A"/>
                </a:solidFill>
                <a:latin typeface="Consolas"/>
                <a:cs typeface="Consolas"/>
              </a:rPr>
              <a:t>		/* </a:t>
            </a:r>
            <a:r>
              <a:rPr lang="mr-IN" sz="1500" dirty="0">
                <a:solidFill>
                  <a:srgbClr val="E46C0A"/>
                </a:solidFill>
                <a:latin typeface="Consolas"/>
                <a:cs typeface="Consolas"/>
              </a:rPr>
              <a:t>…</a:t>
            </a:r>
            <a:r>
              <a:rPr lang="it-IT" sz="1500" dirty="0">
                <a:solidFill>
                  <a:srgbClr val="E46C0A"/>
                </a:solidFill>
                <a:latin typeface="Consolas"/>
                <a:cs typeface="Consolas"/>
              </a:rPr>
              <a:t> */</a:t>
            </a:r>
          </a:p>
          <a:p>
            <a:pPr marL="0" indent="0">
              <a:buNone/>
            </a:pPr>
            <a:r>
              <a:rPr lang="it-IT" sz="1500" dirty="0">
                <a:solidFill>
                  <a:srgbClr val="E46C0A"/>
                </a:solidFill>
                <a:latin typeface="Consolas"/>
                <a:cs typeface="Consolas"/>
              </a:rPr>
              <a:t>	}</a:t>
            </a:r>
            <a:endParaRPr lang="en-US" sz="1500" dirty="0">
              <a:solidFill>
                <a:srgbClr val="E46C0A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	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void </a:t>
            </a:r>
            <a:r>
              <a:rPr lang="en-US" sz="1500" dirty="0" err="1">
                <a:latin typeface="Consolas"/>
                <a:cs typeface="Consolas"/>
              </a:rPr>
              <a:t>turnSDOn</a:t>
            </a:r>
            <a:r>
              <a:rPr lang="en-US" sz="15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	void </a:t>
            </a:r>
            <a:r>
              <a:rPr lang="en-US" sz="1500" dirty="0" err="1">
                <a:latin typeface="Consolas"/>
                <a:cs typeface="Consolas"/>
              </a:rPr>
              <a:t>turnSDOff</a:t>
            </a:r>
            <a:r>
              <a:rPr lang="en-US" sz="1500" dirty="0">
                <a:latin typeface="Consolas"/>
                <a:cs typeface="Consolas"/>
              </a:rPr>
              <a:t>() {</a:t>
            </a:r>
            <a:r>
              <a:rPr lang="mr-IN" sz="1500" dirty="0">
                <a:latin typeface="Consolas"/>
                <a:cs typeface="Consolas"/>
              </a:rPr>
              <a:t>…</a:t>
            </a:r>
            <a:r>
              <a:rPr lang="en-US" sz="15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5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5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290499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III (override)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39342"/>
            <a:ext cx="3898776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 err="1">
                <a:latin typeface="Consolas"/>
                <a:cs typeface="Consolas"/>
              </a:rPr>
              <a:t>boolean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>
                <a:latin typeface="Consolas"/>
                <a:cs typeface="Consolas"/>
              </a:rPr>
              <a:t>isOn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string </a:t>
            </a:r>
            <a:r>
              <a:rPr lang="en-US" sz="2000" dirty="0" err="1">
                <a:latin typeface="Consolas"/>
                <a:cs typeface="Consolas"/>
              </a:rPr>
              <a:t>licensePlate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void </a:t>
            </a:r>
            <a:r>
              <a:rPr lang="en-US" sz="2000" dirty="0" err="1">
                <a:latin typeface="Consolas"/>
                <a:cs typeface="Consolas"/>
              </a:rPr>
              <a:t>turnOn</a:t>
            </a:r>
            <a:r>
              <a:rPr lang="en-US" sz="20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void </a:t>
            </a:r>
            <a:r>
              <a:rPr lang="en-US" sz="2000" dirty="0" err="1">
                <a:latin typeface="Consolas"/>
                <a:cs typeface="Consolas"/>
              </a:rPr>
              <a:t>turnOff</a:t>
            </a:r>
            <a:r>
              <a:rPr lang="en-US" sz="2000" dirty="0">
                <a:latin typeface="Consolas"/>
                <a:cs typeface="Consolas"/>
              </a:rPr>
              <a:t>() {</a:t>
            </a:r>
            <a:r>
              <a:rPr lang="mr-IN" sz="2000" dirty="0">
                <a:latin typeface="Consolas"/>
                <a:cs typeface="Consolas"/>
              </a:rPr>
              <a:t>…</a:t>
            </a: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47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301680" y="1711350"/>
            <a:ext cx="3898776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Class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</a:t>
            </a:r>
            <a:r>
              <a:rPr lang="en-US" sz="2400" dirty="0" err="1">
                <a:latin typeface="Consolas"/>
                <a:cs typeface="Consolas"/>
              </a:rPr>
              <a:t>boolean</a:t>
            </a: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err="1">
                <a:latin typeface="Consolas"/>
                <a:cs typeface="Consolas"/>
              </a:rPr>
              <a:t>isSelfDriving</a:t>
            </a:r>
            <a:r>
              <a:rPr lang="en-US" sz="2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/* override */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turnOn</a:t>
            </a:r>
            <a:r>
              <a:rPr lang="en-US" sz="2400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  <a:r>
              <a:rPr lang="en-US" sz="2400" dirty="0" err="1">
                <a:latin typeface="Consolas"/>
                <a:cs typeface="Consolas"/>
              </a:rPr>
              <a:t>turnSDOff</a:t>
            </a:r>
            <a:r>
              <a:rPr lang="en-US" sz="24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  <a:r>
              <a:rPr lang="it-IT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super.turnOn</a:t>
            </a:r>
            <a:r>
              <a:rPr lang="it-IT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it-IT" sz="24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turnOff</a:t>
            </a:r>
            <a:r>
              <a:rPr lang="en-US" sz="2400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  <a:r>
              <a:rPr lang="en-US" sz="2400" dirty="0" err="1">
                <a:latin typeface="Consolas"/>
                <a:cs typeface="Consolas"/>
              </a:rPr>
              <a:t>turnSDOff</a:t>
            </a:r>
            <a:r>
              <a:rPr lang="en-US" sz="24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  <a:r>
              <a:rPr lang="it-IT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super.turnOff</a:t>
            </a:r>
            <a:r>
              <a:rPr lang="it-IT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it-IT" sz="2400" dirty="0">
                <a:latin typeface="Consolas"/>
                <a:cs typeface="Consolas"/>
              </a:rPr>
              <a:t>	}</a:t>
            </a: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	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turnSDOn</a:t>
            </a:r>
            <a:r>
              <a:rPr lang="en-US" sz="24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	void </a:t>
            </a:r>
            <a:r>
              <a:rPr lang="en-US" sz="2400" dirty="0" err="1">
                <a:latin typeface="Consolas"/>
                <a:cs typeface="Consolas"/>
              </a:rPr>
              <a:t>turnSDOff</a:t>
            </a:r>
            <a:r>
              <a:rPr lang="en-US" sz="2400" dirty="0">
                <a:latin typeface="Consolas"/>
                <a:cs typeface="Consolas"/>
              </a:rPr>
              <a:t>() {</a:t>
            </a:r>
            <a:r>
              <a:rPr lang="mr-IN" sz="2400" dirty="0">
                <a:latin typeface="Consolas"/>
                <a:cs typeface="Consolas"/>
              </a:rPr>
              <a:t>…</a:t>
            </a:r>
            <a:r>
              <a:rPr lang="en-US" sz="2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4062654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</a:t>
            </a:r>
            <a:r>
              <a:rPr lang="en-US" dirty="0" err="1"/>
              <a:t>SDCar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200" dirty="0">
                <a:solidFill>
                  <a:srgbClr val="E46C0A"/>
                </a:solidFill>
              </a:rPr>
              <a:t>Inherits</a:t>
            </a:r>
          </a:p>
          <a:p>
            <a:pPr lvl="1"/>
            <a:r>
              <a:rPr lang="en-US" sz="2200" dirty="0"/>
              <a:t>attributes (</a:t>
            </a:r>
            <a:r>
              <a:rPr lang="en-US" sz="2200" dirty="0" err="1"/>
              <a:t>isOn</a:t>
            </a:r>
            <a:r>
              <a:rPr lang="en-US" sz="2200" dirty="0"/>
              <a:t>, </a:t>
            </a:r>
            <a:r>
              <a:rPr lang="en-US" sz="2200" dirty="0" err="1"/>
              <a:t>licencePlate</a:t>
            </a:r>
            <a:r>
              <a:rPr lang="en-US" sz="2200" dirty="0"/>
              <a:t>)</a:t>
            </a:r>
          </a:p>
          <a:p>
            <a:pPr lvl="1"/>
            <a:r>
              <a:rPr lang="en-US" sz="2200" dirty="0"/>
              <a:t>methods (</a:t>
            </a:r>
            <a:r>
              <a:rPr lang="en-US" sz="2200" dirty="0" err="1"/>
              <a:t>turnOn</a:t>
            </a:r>
            <a:r>
              <a:rPr lang="en-US" sz="2200" dirty="0"/>
              <a:t>, </a:t>
            </a:r>
            <a:r>
              <a:rPr lang="en-US" sz="2200" dirty="0" err="1"/>
              <a:t>turnOff</a:t>
            </a:r>
            <a:r>
              <a:rPr lang="en-US" sz="2200" dirty="0"/>
              <a:t>)</a:t>
            </a:r>
          </a:p>
          <a:p>
            <a:r>
              <a:rPr lang="en-US" sz="2200" dirty="0">
                <a:solidFill>
                  <a:srgbClr val="E46C0A"/>
                </a:solidFill>
              </a:rPr>
              <a:t>Adds</a:t>
            </a:r>
          </a:p>
          <a:p>
            <a:pPr lvl="1"/>
            <a:r>
              <a:rPr lang="en-US" sz="2200" dirty="0"/>
              <a:t>attributes (</a:t>
            </a:r>
            <a:r>
              <a:rPr lang="en-US" sz="2200" dirty="0" err="1"/>
              <a:t>isSelfDriving</a:t>
            </a:r>
            <a:r>
              <a:rPr lang="en-US" sz="2200" dirty="0"/>
              <a:t>)</a:t>
            </a:r>
          </a:p>
          <a:p>
            <a:pPr lvl="1"/>
            <a:r>
              <a:rPr lang="en-US" sz="2200" dirty="0"/>
              <a:t>methods (</a:t>
            </a:r>
            <a:r>
              <a:rPr lang="en-US" sz="2200" dirty="0" err="1"/>
              <a:t>turnSDOn</a:t>
            </a:r>
            <a:r>
              <a:rPr lang="en-US" sz="2200" dirty="0"/>
              <a:t>, </a:t>
            </a:r>
            <a:r>
              <a:rPr lang="en-US" sz="2200" dirty="0" err="1"/>
              <a:t>turnSDOff</a:t>
            </a:r>
            <a:r>
              <a:rPr lang="en-US" sz="2200" dirty="0"/>
              <a:t>)</a:t>
            </a:r>
          </a:p>
          <a:p>
            <a:r>
              <a:rPr lang="en-US" sz="2200" dirty="0">
                <a:solidFill>
                  <a:srgbClr val="E46C0A"/>
                </a:solidFill>
              </a:rPr>
              <a:t>Modifies (overrides)</a:t>
            </a:r>
          </a:p>
          <a:p>
            <a:pPr lvl="1"/>
            <a:r>
              <a:rPr lang="en-US" sz="2200" dirty="0"/>
              <a:t>methods (</a:t>
            </a:r>
            <a:r>
              <a:rPr lang="en-US" sz="2200" dirty="0" err="1"/>
              <a:t>turnOn</a:t>
            </a:r>
            <a:r>
              <a:rPr lang="en-US" sz="2200" dirty="0"/>
              <a:t>, </a:t>
            </a:r>
            <a:r>
              <a:rPr lang="en-US" sz="2200" dirty="0" err="1"/>
              <a:t>turnOff</a:t>
            </a:r>
            <a:r>
              <a:rPr lang="en-US" sz="2200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5087BBA-A476-FD49-BEEB-9569BE20E4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Class </a:t>
            </a:r>
            <a:r>
              <a:rPr lang="en-US" dirty="0" err="1">
                <a:latin typeface="Consolas"/>
                <a:cs typeface="Consolas"/>
              </a:rPr>
              <a:t>SDCar</a:t>
            </a:r>
            <a:r>
              <a:rPr lang="en-US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</a:t>
            </a:r>
            <a:r>
              <a:rPr lang="en-US" dirty="0" err="1">
                <a:latin typeface="Consolas"/>
                <a:cs typeface="Consolas"/>
              </a:rPr>
              <a:t>boolean</a:t>
            </a: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err="1">
                <a:latin typeface="Consolas"/>
                <a:cs typeface="Consolas"/>
              </a:rPr>
              <a:t>isSelfDriving</a:t>
            </a:r>
            <a:r>
              <a:rPr lang="en-US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/* override */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void </a:t>
            </a:r>
            <a:r>
              <a:rPr lang="en-US" dirty="0" err="1">
                <a:latin typeface="Consolas"/>
                <a:cs typeface="Consolas"/>
              </a:rPr>
              <a:t>turnOn</a:t>
            </a:r>
            <a:r>
              <a:rPr lang="en-US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	</a:t>
            </a:r>
            <a:r>
              <a:rPr lang="en-US" dirty="0" err="1">
                <a:latin typeface="Consolas"/>
                <a:cs typeface="Consolas"/>
              </a:rPr>
              <a:t>turnSDOff</a:t>
            </a:r>
            <a:r>
              <a:rPr lang="en-US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super.turnOn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it-IT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void </a:t>
            </a:r>
            <a:r>
              <a:rPr lang="en-US" dirty="0" err="1">
                <a:latin typeface="Consolas"/>
                <a:cs typeface="Consolas"/>
              </a:rPr>
              <a:t>turnOff</a:t>
            </a:r>
            <a:r>
              <a:rPr lang="en-US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	</a:t>
            </a:r>
            <a:r>
              <a:rPr lang="en-US" dirty="0" err="1">
                <a:latin typeface="Consolas"/>
                <a:cs typeface="Consolas"/>
              </a:rPr>
              <a:t>turnSDOff</a:t>
            </a:r>
            <a:r>
              <a:rPr lang="en-US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super.turnOff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it-IT" dirty="0">
                <a:latin typeface="Consolas"/>
                <a:cs typeface="Consolas"/>
              </a:rPr>
              <a:t>	}</a:t>
            </a: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	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void </a:t>
            </a:r>
            <a:r>
              <a:rPr lang="en-US" dirty="0" err="1">
                <a:latin typeface="Consolas"/>
                <a:cs typeface="Consolas"/>
              </a:rPr>
              <a:t>turnSDOn</a:t>
            </a:r>
            <a:r>
              <a:rPr lang="en-US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	void </a:t>
            </a:r>
            <a:r>
              <a:rPr lang="en-US" dirty="0" err="1">
                <a:latin typeface="Consolas"/>
                <a:cs typeface="Consolas"/>
              </a:rPr>
              <a:t>turnSDOff</a:t>
            </a:r>
            <a:r>
              <a:rPr lang="en-US" dirty="0">
                <a:latin typeface="Consolas"/>
                <a:cs typeface="Consolas"/>
              </a:rPr>
              <a:t>() {</a:t>
            </a:r>
            <a:r>
              <a:rPr lang="mr-IN" dirty="0">
                <a:latin typeface="Consolas"/>
                <a:cs typeface="Consolas"/>
              </a:rPr>
              <a:t>…</a:t>
            </a:r>
            <a:r>
              <a:rPr lang="en-US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1823943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and super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E46C0A"/>
                </a:solidFill>
              </a:rPr>
              <a:t>this </a:t>
            </a:r>
            <a:r>
              <a:rPr lang="en-US" dirty="0"/>
              <a:t>is a reference to the current object</a:t>
            </a:r>
          </a:p>
          <a:p>
            <a:r>
              <a:rPr lang="en-US" dirty="0">
                <a:solidFill>
                  <a:srgbClr val="E46C0A"/>
                </a:solidFill>
              </a:rPr>
              <a:t>super </a:t>
            </a:r>
            <a:r>
              <a:rPr lang="en-US" dirty="0"/>
              <a:t>is a reference to the parent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2178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hiding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public class Car {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public </a:t>
            </a:r>
            <a:r>
              <a:rPr lang="en-AU" sz="1800" dirty="0">
                <a:latin typeface="Consolas"/>
                <a:cs typeface="Consolas"/>
              </a:rPr>
              <a:t>String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public </a:t>
            </a:r>
            <a:r>
              <a:rPr lang="en-AU" sz="1800" dirty="0">
                <a:solidFill>
                  <a:srgbClr val="000000"/>
                </a:solidFill>
                <a:latin typeface="Consolas"/>
                <a:cs typeface="Consolas"/>
              </a:rPr>
              <a:t>void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AU" sz="1800" dirty="0" err="1">
                <a:latin typeface="Consolas"/>
                <a:cs typeface="Consolas"/>
              </a:rPr>
              <a:t>setColor</a:t>
            </a:r>
            <a:r>
              <a:rPr lang="en-AU" sz="1800" dirty="0">
                <a:latin typeface="Consolas"/>
                <a:cs typeface="Consolas"/>
              </a:rPr>
              <a:t>(String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) { 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	</a:t>
            </a:r>
            <a:r>
              <a:rPr lang="en-AU" sz="1800" dirty="0" err="1">
                <a:latin typeface="Consolas"/>
                <a:cs typeface="Consolas"/>
              </a:rPr>
              <a:t>this.color</a:t>
            </a:r>
            <a:r>
              <a:rPr lang="en-AU" sz="1800" dirty="0">
                <a:latin typeface="Consolas"/>
                <a:cs typeface="Consolas"/>
              </a:rPr>
              <a:t> =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AU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public class App {	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public static void main(String[] </a:t>
            </a:r>
            <a:r>
              <a:rPr lang="en-AU" sz="1800" dirty="0" err="1">
                <a:latin typeface="Consolas"/>
                <a:cs typeface="Consolas"/>
              </a:rPr>
              <a:t>args</a:t>
            </a:r>
            <a:r>
              <a:rPr lang="en-AU" sz="18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	Car c = new Car();</a:t>
            </a:r>
          </a:p>
          <a:p>
            <a:pPr marL="0" indent="0">
              <a:buNone/>
            </a:pP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		</a:t>
            </a:r>
            <a:r>
              <a:rPr lang="en-AU" sz="1800" dirty="0" err="1">
                <a:solidFill>
                  <a:srgbClr val="E46C0A"/>
                </a:solidFill>
                <a:latin typeface="Consolas"/>
                <a:cs typeface="Consolas"/>
              </a:rPr>
              <a:t>c.color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 = “red”; 		/* Works but unsafe! */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AU" sz="1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AU" sz="1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AU" sz="18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5554009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 one above</a:t>
            </a:r>
          </a:p>
          <a:p>
            <a:pPr lvl="1"/>
            <a:r>
              <a:rPr lang="en-US" dirty="0"/>
              <a:t>Parent class</a:t>
            </a:r>
          </a:p>
          <a:p>
            <a:r>
              <a:rPr lang="en-US" dirty="0"/>
              <a:t>Class one below</a:t>
            </a:r>
          </a:p>
          <a:p>
            <a:pPr lvl="1"/>
            <a:r>
              <a:rPr lang="en-US" dirty="0"/>
              <a:t>Child class</a:t>
            </a:r>
          </a:p>
          <a:p>
            <a:r>
              <a:rPr lang="en-US" dirty="0"/>
              <a:t>Class one or more above</a:t>
            </a:r>
          </a:p>
          <a:p>
            <a:pPr lvl="1"/>
            <a:r>
              <a:rPr lang="en-US" dirty="0"/>
              <a:t>Superclass, Ancestor class, Base class</a:t>
            </a:r>
          </a:p>
          <a:p>
            <a:r>
              <a:rPr lang="en-US" dirty="0"/>
              <a:t>Class one or more below</a:t>
            </a:r>
          </a:p>
          <a:p>
            <a:pPr lvl="1"/>
            <a:r>
              <a:rPr lang="en-US" dirty="0"/>
              <a:t>Subclass, Descendent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9658783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Visibility and Inheritance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97846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pic>
        <p:nvPicPr>
          <p:cNvPr id="5" name="Content Placeholder 4" descr="Screen Shot 2017-03-03 at 11.38.53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276" r="-3276"/>
          <a:stretch>
            <a:fillRect/>
          </a:stretch>
        </p:blipFill>
        <p:spPr>
          <a:xfrm>
            <a:off x="1703512" y="1627188"/>
            <a:ext cx="8784976" cy="45259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7310342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Visibility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>
                <a:solidFill>
                  <a:srgbClr val="FF0000"/>
                </a:solidFill>
                <a:latin typeface="Consolas"/>
                <a:cs typeface="Consolas"/>
              </a:rPr>
              <a:t>private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isOn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>
                <a:solidFill>
                  <a:srgbClr val="FF0000"/>
                </a:solidFill>
                <a:latin typeface="Consolas"/>
                <a:cs typeface="Consolas"/>
              </a:rPr>
              <a:t>private</a:t>
            </a:r>
            <a:r>
              <a:rPr lang="en-US" sz="1600" dirty="0">
                <a:latin typeface="Consolas"/>
                <a:cs typeface="Consolas"/>
              </a:rPr>
              <a:t> string </a:t>
            </a:r>
            <a:r>
              <a:rPr lang="en-US" sz="1600" dirty="0" err="1">
                <a:latin typeface="Consolas"/>
                <a:cs typeface="Consolas"/>
              </a:rPr>
              <a:t>licensePlate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600" dirty="0">
                <a:latin typeface="Consolas"/>
                <a:cs typeface="Consolas"/>
              </a:rPr>
              <a:t>void </a:t>
            </a:r>
            <a:r>
              <a:rPr lang="en-US" sz="1600" dirty="0" err="1">
                <a:latin typeface="Consolas"/>
                <a:cs typeface="Consolas"/>
              </a:rPr>
              <a:t>turnOn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600" dirty="0">
                <a:latin typeface="Consolas"/>
                <a:cs typeface="Consolas"/>
              </a:rPr>
              <a:t>void </a:t>
            </a:r>
            <a:r>
              <a:rPr lang="en-US" sz="1600" dirty="0" err="1">
                <a:latin typeface="Consolas"/>
                <a:cs typeface="Consolas"/>
              </a:rPr>
              <a:t>turnOff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616EA2A-9F40-2D41-A51F-F3A4907E290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Class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SDCar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extends Car {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void print() {</a:t>
            </a: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/* Do not work! Not visible! */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System.out.println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GB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IT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184453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Visibility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isOn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string </a:t>
            </a:r>
            <a:r>
              <a:rPr lang="en-US" sz="1600" dirty="0" err="1">
                <a:latin typeface="Consolas"/>
                <a:cs typeface="Consolas"/>
              </a:rPr>
              <a:t>licensePlate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600" dirty="0">
                <a:latin typeface="Consolas"/>
                <a:cs typeface="Consolas"/>
              </a:rPr>
              <a:t>void </a:t>
            </a:r>
            <a:r>
              <a:rPr lang="en-US" sz="1600" dirty="0" err="1">
                <a:latin typeface="Consolas"/>
                <a:cs typeface="Consolas"/>
              </a:rPr>
              <a:t>turnOn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600" dirty="0">
                <a:latin typeface="Consolas"/>
                <a:cs typeface="Consolas"/>
              </a:rPr>
              <a:t>void </a:t>
            </a:r>
            <a:r>
              <a:rPr lang="en-US" sz="1600" dirty="0" err="1">
                <a:latin typeface="Consolas"/>
                <a:cs typeface="Consolas"/>
              </a:rPr>
              <a:t>turnOff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95ED3-7E0F-484A-B6B4-1ABACFD29D7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void print() {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/*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 * Works if Car and 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SDCar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 * share the same package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 */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System.out.println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licencePlate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);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IT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3853939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Visibility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protected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isOn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protected</a:t>
            </a:r>
            <a:r>
              <a:rPr lang="en-US" sz="1400" dirty="0">
                <a:latin typeface="Consolas"/>
                <a:cs typeface="Consolas"/>
              </a:rPr>
              <a:t> string </a:t>
            </a:r>
            <a:r>
              <a:rPr lang="en-US" sz="1400" dirty="0" err="1">
                <a:latin typeface="Consolas"/>
                <a:cs typeface="Consolas"/>
              </a:rPr>
              <a:t>licensePlate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400" dirty="0">
                <a:latin typeface="Consolas"/>
                <a:cs typeface="Consolas"/>
              </a:rPr>
              <a:t>void </a:t>
            </a:r>
            <a:r>
              <a:rPr lang="en-US" sz="1400" dirty="0" err="1">
                <a:latin typeface="Consolas"/>
                <a:cs typeface="Consolas"/>
              </a:rPr>
              <a:t>turnOn</a:t>
            </a:r>
            <a:r>
              <a:rPr lang="en-US" sz="14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0000FF"/>
                </a:solidFill>
                <a:latin typeface="Consolas"/>
                <a:cs typeface="Consolas"/>
              </a:rPr>
              <a:t>public </a:t>
            </a:r>
            <a:r>
              <a:rPr lang="en-US" sz="1400" dirty="0">
                <a:latin typeface="Consolas"/>
                <a:cs typeface="Consolas"/>
              </a:rPr>
              <a:t>void </a:t>
            </a:r>
            <a:r>
              <a:rPr lang="en-US" sz="1400" dirty="0" err="1">
                <a:latin typeface="Consolas"/>
                <a:cs typeface="Consolas"/>
              </a:rPr>
              <a:t>turnOff</a:t>
            </a:r>
            <a:r>
              <a:rPr lang="en-US" sz="1400" dirty="0">
                <a:latin typeface="Consolas"/>
                <a:cs typeface="Consolas"/>
              </a:rPr>
              <a:t>() {</a:t>
            </a:r>
            <a:r>
              <a:rPr lang="mr-IN" sz="1400" dirty="0">
                <a:latin typeface="Consolas"/>
                <a:cs typeface="Consolas"/>
              </a:rPr>
              <a:t>…</a:t>
            </a: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D085A-1BE5-DB42-935B-E4BA317B6DC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  void print()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    /* Works anyway! */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    </a:t>
            </a:r>
            <a:r>
              <a:rPr lang="en-US" sz="1600" dirty="0" err="1">
                <a:solidFill>
                  <a:srgbClr val="00B050"/>
                </a:solidFill>
                <a:latin typeface="Consolas"/>
                <a:cs typeface="Consolas"/>
              </a:rPr>
              <a:t>System.out.println</a:t>
            </a: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(</a:t>
            </a:r>
            <a:r>
              <a:rPr lang="en-US" sz="1600" dirty="0" err="1">
                <a:solidFill>
                  <a:srgbClr val="00B050"/>
                </a:solidFill>
                <a:latin typeface="Consolas"/>
                <a:cs typeface="Consolas"/>
              </a:rPr>
              <a:t>licencePlate</a:t>
            </a: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);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B050"/>
                </a:solidFill>
                <a:latin typeface="Consolas"/>
                <a:cs typeface="Consolas"/>
              </a:rPr>
              <a:t>  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IT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468940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Inheritance and</a:t>
            </a:r>
            <a:br>
              <a:rPr lang="en-US" dirty="0"/>
            </a:br>
            <a:r>
              <a:rPr lang="en-US" dirty="0"/>
              <a:t>constructors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4247283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of child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Since each subclass “contains” an instance of the parent class, the latter </a:t>
            </a:r>
            <a:r>
              <a:rPr lang="en-US" dirty="0">
                <a:solidFill>
                  <a:srgbClr val="E46C0A"/>
                </a:solidFill>
              </a:rPr>
              <a:t>must be initialized</a:t>
            </a:r>
          </a:p>
          <a:p>
            <a:r>
              <a:rPr lang="en-US" dirty="0"/>
              <a:t>Java compiler automatically calls the </a:t>
            </a:r>
            <a:r>
              <a:rPr lang="en-US" dirty="0">
                <a:solidFill>
                  <a:srgbClr val="E46C0A"/>
                </a:solidFill>
              </a:rPr>
              <a:t>default constructor (no </a:t>
            </a:r>
            <a:r>
              <a:rPr lang="en-US" dirty="0" err="1">
                <a:solidFill>
                  <a:srgbClr val="E46C0A"/>
                </a:solidFill>
              </a:rPr>
              <a:t>params</a:t>
            </a:r>
            <a:r>
              <a:rPr lang="en-US" dirty="0">
                <a:solidFill>
                  <a:srgbClr val="E46C0A"/>
                </a:solidFill>
              </a:rPr>
              <a:t>!) </a:t>
            </a:r>
            <a:r>
              <a:rPr lang="en-US" dirty="0"/>
              <a:t>of the parent class</a:t>
            </a:r>
          </a:p>
          <a:p>
            <a:r>
              <a:rPr lang="en-US" dirty="0"/>
              <a:t>The call is inserted as the </a:t>
            </a:r>
            <a:r>
              <a:rPr lang="en-US" dirty="0">
                <a:solidFill>
                  <a:srgbClr val="E46C0A"/>
                </a:solidFill>
              </a:rPr>
              <a:t>first statement </a:t>
            </a:r>
            <a:r>
              <a:rPr lang="en-US" dirty="0"/>
              <a:t>of each child constructor. If parent class disabled default constructor (by defining others) </a:t>
            </a:r>
            <a:r>
              <a:rPr lang="en-US" dirty="0">
                <a:solidFill>
                  <a:srgbClr val="E46C0A"/>
                </a:solidFill>
              </a:rPr>
              <a:t>parent constructor must be called explicitly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3480901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rgbClr val="E46C0A"/>
                </a:solidFill>
              </a:rPr>
              <a:t>this </a:t>
            </a:r>
            <a:r>
              <a:rPr lang="en-US" sz="2800" dirty="0"/>
              <a:t>is a reference to the current object</a:t>
            </a:r>
          </a:p>
          <a:p>
            <a:r>
              <a:rPr lang="en-US" sz="2800" dirty="0">
                <a:solidFill>
                  <a:srgbClr val="E46C0A"/>
                </a:solidFill>
              </a:rPr>
              <a:t>super </a:t>
            </a:r>
            <a:r>
              <a:rPr lang="en-US" sz="2800" dirty="0"/>
              <a:t>is a reference to the parent class</a:t>
            </a:r>
          </a:p>
          <a:p>
            <a:endParaRPr lang="en-US" sz="2800" dirty="0"/>
          </a:p>
          <a:p>
            <a:r>
              <a:rPr lang="en-US" sz="2800" dirty="0">
                <a:solidFill>
                  <a:srgbClr val="E46C0A"/>
                </a:solidFill>
              </a:rPr>
              <a:t>super()</a:t>
            </a:r>
            <a:r>
              <a:rPr lang="en-US" sz="2800" dirty="0">
                <a:solidFill>
                  <a:srgbClr val="F79646"/>
                </a:solidFill>
              </a:rPr>
              <a:t> </a:t>
            </a:r>
            <a:r>
              <a:rPr lang="en-US" sz="2800" dirty="0"/>
              <a:t>calls the default constructor of parent class</a:t>
            </a:r>
          </a:p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super(</a:t>
            </a:r>
            <a:r>
              <a:rPr lang="en-US" sz="2800" dirty="0" err="1">
                <a:solidFill>
                  <a:schemeClr val="accent6">
                    <a:lumMod val="75000"/>
                  </a:schemeClr>
                </a:solidFill>
              </a:rPr>
              <a:t>params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) </a:t>
            </a:r>
            <a:r>
              <a:rPr lang="en-US" sz="2800" dirty="0"/>
              <a:t>calls other constructors of parent class</a:t>
            </a:r>
          </a:p>
          <a:p>
            <a:pPr lvl="1"/>
            <a:r>
              <a:rPr lang="en-US" sz="2400" dirty="0">
                <a:solidFill>
                  <a:srgbClr val="E46C0A"/>
                </a:solidFill>
              </a:rPr>
              <a:t>Must be the first statement </a:t>
            </a:r>
            <a:r>
              <a:rPr lang="en-US" sz="2400" dirty="0"/>
              <a:t>in child constructors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2601970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class 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20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 err="1">
                <a:latin typeface="Consolas"/>
                <a:cs typeface="Consolas"/>
              </a:rPr>
              <a:t>boolean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>
                <a:latin typeface="Consolas"/>
                <a:cs typeface="Consolas"/>
              </a:rPr>
              <a:t>isOn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String </a:t>
            </a:r>
            <a:r>
              <a:rPr lang="en-US" sz="2000" dirty="0" err="1">
                <a:latin typeface="Consolas"/>
                <a:cs typeface="Consolas"/>
              </a:rPr>
              <a:t>licensePlate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/* Default constructor enabled! */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class </a:t>
            </a:r>
            <a:r>
              <a:rPr lang="en-US" sz="20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extends 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20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 err="1">
                <a:latin typeface="Consolas"/>
                <a:cs typeface="Consolas"/>
              </a:rPr>
              <a:t>boolean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>
                <a:latin typeface="Consolas"/>
                <a:cs typeface="Consolas"/>
              </a:rPr>
              <a:t>isSelfDriving</a:t>
            </a:r>
            <a:r>
              <a:rPr lang="en-US" sz="20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	</a:t>
            </a:r>
            <a:r>
              <a:rPr lang="en-US" sz="2000" dirty="0">
                <a:solidFill>
                  <a:srgbClr val="E46C0A"/>
                </a:solidFill>
                <a:latin typeface="Consolas"/>
                <a:cs typeface="Consolas"/>
              </a:rPr>
              <a:t>/* Default constructor enabled! */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}  </a:t>
            </a:r>
            <a:r>
              <a:rPr lang="en-US" sz="2000" dirty="0">
                <a:solidFill>
                  <a:srgbClr val="00B050"/>
                </a:solidFill>
                <a:latin typeface="Consolas"/>
                <a:cs typeface="Consolas"/>
              </a:rPr>
              <a:t>// Works!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03469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hiding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public class Car {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private </a:t>
            </a:r>
            <a:r>
              <a:rPr lang="en-AU" sz="1800" dirty="0">
                <a:latin typeface="Consolas"/>
                <a:cs typeface="Consolas"/>
              </a:rPr>
              <a:t>String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public </a:t>
            </a:r>
            <a:r>
              <a:rPr lang="en-AU" sz="1800" dirty="0">
                <a:solidFill>
                  <a:srgbClr val="000000"/>
                </a:solidFill>
                <a:latin typeface="Consolas"/>
                <a:cs typeface="Consolas"/>
              </a:rPr>
              <a:t>void</a:t>
            </a:r>
            <a:r>
              <a:rPr lang="en-AU" sz="18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AU" sz="1800" dirty="0" err="1">
                <a:latin typeface="Consolas"/>
                <a:cs typeface="Consolas"/>
              </a:rPr>
              <a:t>setColor</a:t>
            </a:r>
            <a:r>
              <a:rPr lang="en-AU" sz="1800" dirty="0">
                <a:latin typeface="Consolas"/>
                <a:cs typeface="Consolas"/>
              </a:rPr>
              <a:t>(String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) { 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	</a:t>
            </a:r>
            <a:r>
              <a:rPr lang="en-AU" sz="1800" dirty="0" err="1">
                <a:latin typeface="Consolas"/>
                <a:cs typeface="Consolas"/>
              </a:rPr>
              <a:t>this.color</a:t>
            </a:r>
            <a:r>
              <a:rPr lang="en-AU" sz="1800" dirty="0">
                <a:latin typeface="Consolas"/>
                <a:cs typeface="Consolas"/>
              </a:rPr>
              <a:t> = </a:t>
            </a:r>
            <a:r>
              <a:rPr lang="en-AU" sz="1800" dirty="0" err="1">
                <a:latin typeface="Consolas"/>
                <a:cs typeface="Consolas"/>
              </a:rPr>
              <a:t>color</a:t>
            </a:r>
            <a:r>
              <a:rPr lang="en-AU" sz="18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AU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public </a:t>
            </a:r>
            <a:r>
              <a:rPr lang="it-IT" sz="1800" dirty="0" err="1">
                <a:latin typeface="Consolas"/>
                <a:cs typeface="Consolas"/>
              </a:rPr>
              <a:t>class</a:t>
            </a:r>
            <a:r>
              <a:rPr lang="it-IT" sz="1800" dirty="0">
                <a:latin typeface="Consolas"/>
                <a:cs typeface="Consolas"/>
              </a:rPr>
              <a:t> </a:t>
            </a:r>
            <a:r>
              <a:rPr lang="it-IT" sz="1800" dirty="0" err="1">
                <a:latin typeface="Consolas"/>
                <a:cs typeface="Consolas"/>
              </a:rPr>
              <a:t>App</a:t>
            </a:r>
            <a:r>
              <a:rPr lang="it-IT" sz="1800" dirty="0">
                <a:latin typeface="Consolas"/>
                <a:cs typeface="Consolas"/>
              </a:rPr>
              <a:t> {	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	public </a:t>
            </a:r>
            <a:r>
              <a:rPr lang="it-IT" sz="1800" dirty="0" err="1">
                <a:latin typeface="Consolas"/>
                <a:cs typeface="Consolas"/>
              </a:rPr>
              <a:t>static</a:t>
            </a:r>
            <a:r>
              <a:rPr lang="it-IT" sz="1800" dirty="0">
                <a:latin typeface="Consolas"/>
                <a:cs typeface="Consolas"/>
              </a:rPr>
              <a:t> </a:t>
            </a:r>
            <a:r>
              <a:rPr lang="it-IT" sz="1800" dirty="0" err="1">
                <a:latin typeface="Consolas"/>
                <a:cs typeface="Consolas"/>
              </a:rPr>
              <a:t>void</a:t>
            </a:r>
            <a:r>
              <a:rPr lang="it-IT" sz="1800" dirty="0">
                <a:latin typeface="Consolas"/>
                <a:cs typeface="Consolas"/>
              </a:rPr>
              <a:t> </a:t>
            </a:r>
            <a:r>
              <a:rPr lang="it-IT" sz="1800" dirty="0" err="1">
                <a:latin typeface="Consolas"/>
                <a:cs typeface="Consolas"/>
              </a:rPr>
              <a:t>main</a:t>
            </a:r>
            <a:r>
              <a:rPr lang="it-IT" sz="1800" dirty="0">
                <a:latin typeface="Consolas"/>
                <a:cs typeface="Consolas"/>
              </a:rPr>
              <a:t>(</a:t>
            </a:r>
            <a:r>
              <a:rPr lang="it-IT" sz="1800" dirty="0" err="1">
                <a:latin typeface="Consolas"/>
                <a:cs typeface="Consolas"/>
              </a:rPr>
              <a:t>String</a:t>
            </a:r>
            <a:r>
              <a:rPr lang="it-IT" sz="1800" dirty="0">
                <a:latin typeface="Consolas"/>
                <a:cs typeface="Consolas"/>
              </a:rPr>
              <a:t>[] </a:t>
            </a:r>
            <a:r>
              <a:rPr lang="it-IT" sz="1800" dirty="0" err="1">
                <a:latin typeface="Consolas"/>
                <a:cs typeface="Consolas"/>
              </a:rPr>
              <a:t>args</a:t>
            </a:r>
            <a:r>
              <a:rPr lang="it-IT" sz="18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		Car c = new Car();</a:t>
            </a:r>
          </a:p>
          <a:p>
            <a:pPr marL="0" indent="0">
              <a:buNone/>
            </a:pPr>
            <a:r>
              <a:rPr lang="it-IT" sz="1800" dirty="0">
                <a:solidFill>
                  <a:srgbClr val="E46C0A"/>
                </a:solidFill>
                <a:latin typeface="Consolas"/>
                <a:cs typeface="Consolas"/>
              </a:rPr>
              <a:t>		</a:t>
            </a:r>
            <a:r>
              <a:rPr lang="it-IT" sz="1800" dirty="0" err="1">
                <a:solidFill>
                  <a:srgbClr val="E46C0A"/>
                </a:solidFill>
                <a:latin typeface="Consolas"/>
                <a:cs typeface="Consolas"/>
              </a:rPr>
              <a:t>c.color</a:t>
            </a:r>
            <a:r>
              <a:rPr lang="it-IT" sz="1800" dirty="0">
                <a:solidFill>
                  <a:srgbClr val="E46C0A"/>
                </a:solidFill>
                <a:latin typeface="Consolas"/>
                <a:cs typeface="Consolas"/>
              </a:rPr>
              <a:t> = “</a:t>
            </a:r>
            <a:r>
              <a:rPr lang="it-IT" sz="1800" dirty="0" err="1">
                <a:solidFill>
                  <a:srgbClr val="E46C0A"/>
                </a:solidFill>
                <a:latin typeface="Consolas"/>
                <a:cs typeface="Consolas"/>
              </a:rPr>
              <a:t>red</a:t>
            </a:r>
            <a:r>
              <a:rPr lang="it-IT" sz="1800" dirty="0">
                <a:solidFill>
                  <a:srgbClr val="E46C0A"/>
                </a:solidFill>
                <a:latin typeface="Consolas"/>
                <a:cs typeface="Consolas"/>
              </a:rPr>
              <a:t>”; 		/* Compiler </a:t>
            </a:r>
            <a:r>
              <a:rPr lang="it-IT" sz="1800" dirty="0" err="1">
                <a:solidFill>
                  <a:srgbClr val="E46C0A"/>
                </a:solidFill>
                <a:latin typeface="Consolas"/>
                <a:cs typeface="Consolas"/>
              </a:rPr>
              <a:t>error</a:t>
            </a:r>
            <a:r>
              <a:rPr lang="it-IT" sz="1800" dirty="0">
                <a:solidFill>
                  <a:srgbClr val="E46C0A"/>
                </a:solidFill>
                <a:latin typeface="Consolas"/>
                <a:cs typeface="Consolas"/>
              </a:rPr>
              <a:t> */</a:t>
            </a:r>
          </a:p>
          <a:p>
            <a:pPr marL="0" indent="0">
              <a:buNone/>
            </a:pPr>
            <a:r>
              <a:rPr lang="it-IT" sz="1800" dirty="0">
                <a:solidFill>
                  <a:srgbClr val="E46C0A"/>
                </a:solidFill>
                <a:latin typeface="Consolas"/>
                <a:cs typeface="Consolas"/>
              </a:rPr>
              <a:t>		</a:t>
            </a:r>
            <a:r>
              <a:rPr lang="it-IT" sz="1800" dirty="0" err="1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c.setColor</a:t>
            </a:r>
            <a:r>
              <a:rPr lang="it-IT" sz="1800" dirty="0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(“</a:t>
            </a:r>
            <a:r>
              <a:rPr lang="it-IT" sz="1800" dirty="0" err="1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red</a:t>
            </a:r>
            <a:r>
              <a:rPr lang="it-IT" sz="1800" dirty="0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”); 	/* Works, </a:t>
            </a:r>
            <a:r>
              <a:rPr lang="it-IT" sz="1800" dirty="0" err="1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Safe</a:t>
            </a:r>
            <a:r>
              <a:rPr lang="it-IT" sz="1800" dirty="0">
                <a:solidFill>
                  <a:schemeClr val="accent3">
                    <a:lumMod val="50000"/>
                  </a:schemeClr>
                </a:solidFill>
                <a:latin typeface="Consolas"/>
                <a:cs typeface="Consolas"/>
              </a:rPr>
              <a:t>! */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it-IT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9031321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class 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8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8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</a:t>
            </a:r>
            <a:r>
              <a:rPr lang="en-US" sz="1800" dirty="0" err="1">
                <a:latin typeface="Consolas"/>
                <a:cs typeface="Consolas"/>
              </a:rPr>
              <a:t>boolean</a:t>
            </a: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err="1">
                <a:latin typeface="Consolas"/>
                <a:cs typeface="Consolas"/>
              </a:rPr>
              <a:t>isOn</a:t>
            </a:r>
            <a:r>
              <a:rPr lang="en-US" sz="18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String </a:t>
            </a:r>
            <a:r>
              <a:rPr lang="en-US" sz="1800" dirty="0" err="1">
                <a:latin typeface="Consolas"/>
                <a:cs typeface="Consolas"/>
              </a:rPr>
              <a:t>licensePlate</a:t>
            </a:r>
            <a:r>
              <a:rPr lang="en-US" sz="18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/* Default constructor enabled! */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class </a:t>
            </a:r>
            <a:r>
              <a:rPr lang="en-US" sz="18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800" dirty="0">
                <a:latin typeface="Consolas"/>
                <a:cs typeface="Consolas"/>
              </a:rPr>
              <a:t>extends 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8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8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</a:t>
            </a:r>
            <a:r>
              <a:rPr lang="en-US" sz="1800" dirty="0" err="1">
                <a:latin typeface="Consolas"/>
                <a:cs typeface="Consolas"/>
              </a:rPr>
              <a:t>boolean</a:t>
            </a: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err="1">
                <a:latin typeface="Consolas"/>
                <a:cs typeface="Consolas"/>
              </a:rPr>
              <a:t>isSelfDriving</a:t>
            </a:r>
            <a:r>
              <a:rPr lang="en-US" sz="18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    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/* Default constructor disabled! */</a:t>
            </a:r>
            <a:r>
              <a:rPr lang="en-US" sz="1800" dirty="0">
                <a:latin typeface="Consolas"/>
                <a:cs typeface="Consolas"/>
              </a:rPr>
              <a:t>   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public </a:t>
            </a:r>
            <a:r>
              <a:rPr lang="en-US" sz="18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      /* automatic call to parent default constructor here! */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    }</a:t>
            </a: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}   </a:t>
            </a:r>
            <a:r>
              <a:rPr lang="en-US" sz="1800" dirty="0">
                <a:solidFill>
                  <a:srgbClr val="00B050"/>
                </a:solidFill>
                <a:latin typeface="Consolas"/>
                <a:cs typeface="Consolas"/>
              </a:rPr>
              <a:t>// Works!</a:t>
            </a: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55236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isOn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String </a:t>
            </a:r>
            <a:r>
              <a:rPr lang="en-US" sz="1400" dirty="0" err="1">
                <a:latin typeface="Consolas"/>
                <a:cs typeface="Consolas"/>
              </a:rPr>
              <a:t>licensePlate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/* Default constructor disabled! */</a:t>
            </a: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public Car(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boolean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, String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licensePlate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 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this.isOn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=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 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this.licencePlate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=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licensePlate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extends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isSelfDriving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    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/* Default constructor disabled! */</a:t>
            </a: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public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  /* automatic call to parent default constructor here! */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}</a:t>
            </a: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  </a:t>
            </a:r>
            <a:r>
              <a:rPr lang="en-US" sz="1400" dirty="0">
                <a:solidFill>
                  <a:srgbClr val="FF0000"/>
                </a:solidFill>
                <a:latin typeface="Consolas"/>
                <a:cs typeface="Consolas"/>
              </a:rPr>
              <a:t>// Not working!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1241224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isOn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String </a:t>
            </a:r>
            <a:r>
              <a:rPr lang="en-US" sz="1400" dirty="0" err="1">
                <a:latin typeface="Consolas"/>
                <a:cs typeface="Consolas"/>
              </a:rPr>
              <a:t>licensePlate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    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/* Default constructor disabled! */</a:t>
            </a: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public Car(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boolean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, String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licensePlate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 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this.isOn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=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 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this.licencePlate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=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licensePlate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    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 err="1">
                <a:solidFill>
                  <a:srgbClr val="E46C0A"/>
                </a:solidFill>
                <a:latin typeface="Consolas"/>
                <a:cs typeface="Consolas"/>
              </a:rPr>
              <a:t>SDCar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extends </a:t>
            </a:r>
            <a:r>
              <a:rPr lang="en-US" sz="1400" dirty="0">
                <a:solidFill>
                  <a:srgbClr val="E46C0A"/>
                </a:solidFill>
                <a:latin typeface="Consolas"/>
                <a:cs typeface="Consolas"/>
              </a:rPr>
              <a:t>Car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isSelfDriving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 /* Default constructor disabled! */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public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SDCar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boolean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, String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licensePlate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,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boolean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isSelfDriving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   super(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isOn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,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licencePlate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);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  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this.isSelfDriving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</a:t>
            </a:r>
            <a:r>
              <a:rPr lang="en-US" sz="1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isSelfDriving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  </a:t>
            </a:r>
            <a:r>
              <a:rPr lang="en-US" sz="1400" dirty="0">
                <a:solidFill>
                  <a:srgbClr val="00B050"/>
                </a:solidFill>
                <a:latin typeface="Consolas"/>
                <a:cs typeface="Consolas"/>
              </a:rPr>
              <a:t>// Works!</a:t>
            </a:r>
          </a:p>
          <a:p>
            <a:pPr marL="0" indent="0">
              <a:buNone/>
            </a:pPr>
            <a:endParaRPr lang="en-US" sz="1400" dirty="0">
              <a:solidFill>
                <a:srgbClr val="FF0000"/>
              </a:solidFill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6242013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of child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Execution of constructors proceeds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top-down</a:t>
            </a:r>
            <a:r>
              <a:rPr lang="en-US" sz="2400" dirty="0">
                <a:solidFill>
                  <a:srgbClr val="E46C0A"/>
                </a:solidFill>
              </a:rPr>
              <a:t> </a:t>
            </a:r>
            <a:r>
              <a:rPr lang="en-US" sz="2400" dirty="0"/>
              <a:t>along the inheritance hierarchy</a:t>
            </a:r>
          </a:p>
          <a:p>
            <a:r>
              <a:rPr lang="en-US" sz="2400" dirty="0"/>
              <a:t>In this way, when a method of the child class is executed (constructor included), the super-class is completely initialized already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3D3FCC1-82EF-D64E-B888-768F80F897F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Car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Car() 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	</a:t>
            </a:r>
            <a:r>
              <a:rPr lang="en-US" sz="1400" i="1" dirty="0">
                <a:latin typeface="Consolas"/>
                <a:cs typeface="Consolas"/>
              </a:rPr>
              <a:t>super(); 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	</a:t>
            </a:r>
            <a:r>
              <a:rPr lang="en-US" sz="1400" dirty="0" err="1">
                <a:latin typeface="Consolas"/>
                <a:cs typeface="Consolas"/>
              </a:rPr>
              <a:t>System.out.println</a:t>
            </a:r>
            <a:r>
              <a:rPr lang="en-US" sz="1400" dirty="0">
                <a:latin typeface="Consolas"/>
                <a:cs typeface="Consolas"/>
              </a:rPr>
              <a:t>(“Car”); 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</a:t>
            </a:r>
            <a:r>
              <a:rPr lang="en-US" sz="1400" dirty="0" err="1">
                <a:solidFill>
                  <a:srgbClr val="F79646"/>
                </a:solidFill>
                <a:latin typeface="Consolas"/>
                <a:cs typeface="Consolas"/>
              </a:rPr>
              <a:t>SDCar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 </a:t>
            </a:r>
            <a:r>
              <a:rPr lang="en-US" sz="1400" dirty="0">
                <a:latin typeface="Consolas"/>
                <a:cs typeface="Consolas"/>
              </a:rPr>
              <a:t>extends </a:t>
            </a:r>
            <a:r>
              <a:rPr lang="en-US" sz="1400" dirty="0">
                <a:solidFill>
                  <a:srgbClr val="F79646"/>
                </a:solidFill>
                <a:latin typeface="Consolas"/>
                <a:cs typeface="Consolas"/>
              </a:rPr>
              <a:t>Car </a:t>
            </a:r>
            <a:r>
              <a:rPr lang="en-US" sz="1400" dirty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SDCar</a:t>
            </a:r>
            <a:r>
              <a:rPr lang="en-US" sz="1400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	</a:t>
            </a:r>
            <a:r>
              <a:rPr lang="en-US" sz="1400" i="1" dirty="0">
                <a:latin typeface="Consolas"/>
                <a:cs typeface="Consolas"/>
              </a:rPr>
              <a:t>super();  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	</a:t>
            </a:r>
            <a:r>
              <a:rPr lang="en-US" sz="1400" dirty="0" err="1">
                <a:latin typeface="Consolas"/>
                <a:cs typeface="Consolas"/>
              </a:rPr>
              <a:t>System.out.println</a:t>
            </a:r>
            <a:r>
              <a:rPr lang="en-US" sz="1400" dirty="0">
                <a:latin typeface="Consolas"/>
                <a:cs typeface="Consolas"/>
              </a:rPr>
              <a:t>(“</a:t>
            </a:r>
            <a:r>
              <a:rPr lang="en-US" sz="1400" dirty="0" err="1">
                <a:latin typeface="Consolas"/>
                <a:cs typeface="Consolas"/>
              </a:rPr>
              <a:t>SDCar</a:t>
            </a:r>
            <a:r>
              <a:rPr lang="en-US" sz="1400" dirty="0">
                <a:latin typeface="Consolas"/>
                <a:cs typeface="Consolas"/>
              </a:rPr>
              <a:t>”);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// Which output?</a:t>
            </a:r>
          </a:p>
          <a:p>
            <a:pPr marL="0" indent="0">
              <a:buNone/>
            </a:pPr>
            <a:r>
              <a:rPr lang="en-US" sz="1400" dirty="0" err="1">
                <a:latin typeface="Consolas"/>
                <a:cs typeface="Consolas"/>
              </a:rPr>
              <a:t>SDCar</a:t>
            </a:r>
            <a:r>
              <a:rPr lang="en-US" sz="1400" dirty="0">
                <a:latin typeface="Consolas"/>
                <a:cs typeface="Consolas"/>
              </a:rPr>
              <a:t> c = new </a:t>
            </a:r>
            <a:r>
              <a:rPr lang="en-US" sz="1400" dirty="0" err="1">
                <a:latin typeface="Consolas"/>
                <a:cs typeface="Consolas"/>
              </a:rPr>
              <a:t>SDCar</a:t>
            </a:r>
            <a:r>
              <a:rPr lang="en-US" sz="1400" dirty="0">
                <a:latin typeface="Consolas"/>
                <a:cs typeface="Consolas"/>
              </a:rPr>
              <a:t>();  </a:t>
            </a:r>
            <a:endParaRPr lang="en-GB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3892227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Dynamic binding and polymorphism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When using collections of objects belonging to a hierarchy of classes, methods actually called are known only at runtime. </a:t>
            </a:r>
          </a:p>
          <a:p>
            <a:r>
              <a:rPr lang="en-US" dirty="0">
                <a:latin typeface="Calibri"/>
                <a:cs typeface="Calibri"/>
              </a:rPr>
              <a:t>The same call (methods with the same signature) might have different results (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polymorphism</a:t>
            </a:r>
            <a:r>
              <a:rPr lang="en-US" dirty="0">
                <a:latin typeface="Calibri"/>
                <a:cs typeface="Calibri"/>
              </a:rPr>
              <a:t>) depending on the actual class of the object.</a:t>
            </a:r>
          </a:p>
          <a:p>
            <a:endParaRPr lang="en-US" dirty="0"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2000" dirty="0">
                <a:cs typeface="Calibri"/>
              </a:rPr>
              <a:t>* https://</a:t>
            </a:r>
            <a:r>
              <a:rPr lang="en-US" sz="2000" dirty="0" err="1">
                <a:cs typeface="Calibri"/>
              </a:rPr>
              <a:t>en.wikipedia.org</a:t>
            </a:r>
            <a:r>
              <a:rPr lang="en-US" sz="2000" dirty="0">
                <a:cs typeface="Calibri"/>
              </a:rPr>
              <a:t>/wiki/</a:t>
            </a:r>
            <a:r>
              <a:rPr lang="en-US" sz="2000" dirty="0" err="1">
                <a:cs typeface="Calibri"/>
              </a:rPr>
              <a:t>Late_binding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593F9C7-56C8-804A-9A21-599502278A1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Car[] garage = new Car[4];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garage[0] = new Car();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garage[1] = new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garage[2] = new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garage[3] = new Car();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for(Car c : garage) {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	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c.turnOn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/*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Which method is actually called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 not knowable at compile time!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*/</a:t>
            </a: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GB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1769098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1716939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err="1"/>
              <a:t>Java.lang.Object</a:t>
            </a:r>
            <a:endParaRPr lang="en-US" sz="4000" dirty="0"/>
          </a:p>
        </p:txBody>
      </p:sp>
      <p:pic>
        <p:nvPicPr>
          <p:cNvPr id="5" name="Content Placeholder 4" descr="Screen Shot 2017-03-03 at 14.47.47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8503" r="-8503"/>
          <a:stretch>
            <a:fillRect/>
          </a:stretch>
        </p:blipFill>
        <p:spPr>
          <a:xfrm>
            <a:off x="2020652" y="1687243"/>
            <a:ext cx="8150696" cy="435334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005967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Java.lang.Object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dirty="0">
                <a:solidFill>
                  <a:schemeClr val="accent6">
                    <a:lumMod val="75000"/>
                  </a:schemeClr>
                </a:solidFill>
              </a:rPr>
              <a:t>All objects can be seen as Object instances</a:t>
            </a:r>
          </a:p>
          <a:p>
            <a:r>
              <a:rPr lang="en-US" sz="2600" dirty="0">
                <a:solidFill>
                  <a:schemeClr val="accent6">
                    <a:lumMod val="75000"/>
                  </a:schemeClr>
                </a:solidFill>
              </a:rPr>
              <a:t>Object defines basic services</a:t>
            </a:r>
            <a:r>
              <a:rPr lang="en-US" sz="2600" dirty="0"/>
              <a:t>, which are useful for all classes. They are often overridden in sub-classes. For example:</a:t>
            </a:r>
          </a:p>
          <a:p>
            <a:pPr lvl="1"/>
            <a:r>
              <a:rPr lang="en-US" sz="2600" dirty="0" err="1"/>
              <a:t>toString</a:t>
            </a:r>
            <a:r>
              <a:rPr lang="en-US" sz="2600" dirty="0"/>
              <a:t>(): returns a string representation</a:t>
            </a:r>
          </a:p>
          <a:p>
            <a:pPr lvl="1"/>
            <a:r>
              <a:rPr lang="it-IT" sz="2600" dirty="0" err="1"/>
              <a:t>equals</a:t>
            </a:r>
            <a:r>
              <a:rPr lang="it-IT" sz="2600" dirty="0"/>
              <a:t>(Object o): </a:t>
            </a:r>
            <a:r>
              <a:rPr lang="it-IT" sz="2600" dirty="0" err="1"/>
              <a:t>tests</a:t>
            </a:r>
            <a:r>
              <a:rPr lang="it-IT" sz="2600" dirty="0"/>
              <a:t> </a:t>
            </a:r>
            <a:r>
              <a:rPr lang="it-IT" sz="2600" dirty="0" err="1"/>
              <a:t>equality</a:t>
            </a:r>
            <a:endParaRPr lang="it-IT" sz="2600" dirty="0"/>
          </a:p>
          <a:p>
            <a:pPr lvl="1"/>
            <a:r>
              <a:rPr lang="it-IT" sz="2600" dirty="0"/>
              <a:t>clone(): </a:t>
            </a:r>
            <a:r>
              <a:rPr lang="it-IT" sz="2600" dirty="0" err="1"/>
              <a:t>returns</a:t>
            </a:r>
            <a:r>
              <a:rPr lang="it-IT" sz="2600" dirty="0"/>
              <a:t> a </a:t>
            </a:r>
            <a:r>
              <a:rPr lang="it-IT" sz="2600" dirty="0" err="1"/>
              <a:t>shallow</a:t>
            </a:r>
            <a:r>
              <a:rPr lang="it-IT" sz="2600" dirty="0"/>
              <a:t> copy of the </a:t>
            </a:r>
            <a:r>
              <a:rPr lang="it-IT" sz="2600" dirty="0" err="1"/>
              <a:t>object</a:t>
            </a:r>
            <a:endParaRPr lang="en-US" sz="2600" dirty="0"/>
          </a:p>
          <a:p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2049542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toString</a:t>
            </a:r>
            <a:r>
              <a:rPr lang="en-US" dirty="0"/>
              <a:t>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class Car{ </a:t>
            </a: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	String </a:t>
            </a:r>
            <a:r>
              <a:rPr lang="en-US" sz="1800" dirty="0" err="1">
                <a:latin typeface="Consolas"/>
                <a:cs typeface="Consolas"/>
              </a:rPr>
              <a:t>licencePlate</a:t>
            </a:r>
            <a:r>
              <a:rPr lang="en-US" sz="1800" dirty="0">
                <a:latin typeface="Consolas"/>
                <a:cs typeface="Consolas"/>
              </a:rPr>
              <a:t>;</a:t>
            </a:r>
          </a:p>
          <a:p>
            <a:pPr marL="457200" lvl="1" indent="0">
              <a:buNone/>
            </a:pPr>
            <a:r>
              <a:rPr lang="en-US" sz="1800" b="1" dirty="0">
                <a:latin typeface="Consolas"/>
                <a:cs typeface="Consolas"/>
              </a:rPr>
              <a:t>public String </a:t>
            </a:r>
            <a:r>
              <a:rPr lang="en-US" sz="1800" b="1" dirty="0" err="1">
                <a:latin typeface="Consolas"/>
                <a:cs typeface="Consolas"/>
              </a:rPr>
              <a:t>toString</a:t>
            </a:r>
            <a:r>
              <a:rPr lang="en-US" sz="1800" b="1" dirty="0">
                <a:latin typeface="Consolas"/>
                <a:cs typeface="Consolas"/>
              </a:rPr>
              <a:t>(){</a:t>
            </a:r>
          </a:p>
          <a:p>
            <a:pPr marL="457200" lvl="1" indent="0">
              <a:buNone/>
            </a:pPr>
            <a:r>
              <a:rPr lang="en-US" sz="1800" b="1" dirty="0">
                <a:latin typeface="Consolas"/>
                <a:cs typeface="Consolas"/>
              </a:rPr>
              <a:t>	return “[Car] ” + </a:t>
            </a:r>
            <a:r>
              <a:rPr lang="en-US" sz="1800" b="1" dirty="0" err="1">
                <a:latin typeface="Consolas"/>
                <a:cs typeface="Consolas"/>
              </a:rPr>
              <a:t>licencePlate</a:t>
            </a:r>
            <a:r>
              <a:rPr lang="en-US" sz="1800" b="1" dirty="0">
                <a:latin typeface="Consolas"/>
                <a:cs typeface="Consolas"/>
              </a:rPr>
              <a:t>;</a:t>
            </a:r>
          </a:p>
          <a:p>
            <a:pPr marL="457200" lvl="1" indent="0">
              <a:buNone/>
            </a:pPr>
            <a:r>
              <a:rPr lang="en-US" sz="1800" b="1" dirty="0">
                <a:latin typeface="Consolas"/>
                <a:cs typeface="Consolas"/>
              </a:rPr>
              <a:t>}</a:t>
            </a:r>
          </a:p>
          <a:p>
            <a:pPr marL="57150" indent="0">
              <a:buNone/>
            </a:pPr>
            <a:r>
              <a:rPr lang="en-US" sz="1800" dirty="0">
                <a:latin typeface="Consolas"/>
                <a:cs typeface="Consolas"/>
              </a:rPr>
              <a:t>}</a:t>
            </a:r>
          </a:p>
          <a:p>
            <a:pPr marL="57150" indent="0"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800" dirty="0">
                <a:latin typeface="Consolas"/>
                <a:cs typeface="Consolas"/>
              </a:rPr>
              <a:t>Car c = new Car();</a:t>
            </a:r>
          </a:p>
          <a:p>
            <a:pPr marL="0" indent="0">
              <a:buNone/>
            </a:pPr>
            <a:r>
              <a:rPr lang="en-US" sz="1800" b="1" dirty="0">
                <a:latin typeface="Consolas"/>
                <a:cs typeface="Consolas"/>
              </a:rPr>
              <a:t>// </a:t>
            </a:r>
            <a:r>
              <a:rPr lang="en-US" sz="1800" b="1" dirty="0" err="1">
                <a:latin typeface="Consolas"/>
                <a:cs typeface="Consolas"/>
              </a:rPr>
              <a:t>println</a:t>
            </a:r>
            <a:r>
              <a:rPr lang="en-US" sz="1800" b="1" dirty="0">
                <a:latin typeface="Consolas"/>
                <a:cs typeface="Consolas"/>
              </a:rPr>
              <a:t>(Object) call</a:t>
            </a:r>
          </a:p>
          <a:p>
            <a:pPr marL="0" indent="0">
              <a:buNone/>
            </a:pPr>
            <a:r>
              <a:rPr lang="en-US" sz="1800" dirty="0" err="1">
                <a:latin typeface="Consolas"/>
                <a:cs typeface="Consolas"/>
              </a:rPr>
              <a:t>System.out.println</a:t>
            </a:r>
            <a:r>
              <a:rPr lang="en-US" sz="1800" dirty="0">
                <a:latin typeface="Consolas"/>
                <a:cs typeface="Consolas"/>
              </a:rPr>
              <a:t>(c);</a:t>
            </a:r>
          </a:p>
          <a:p>
            <a:pPr marL="0" indent="0"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800" b="1" dirty="0">
                <a:latin typeface="Consolas"/>
                <a:cs typeface="Consolas"/>
              </a:rPr>
              <a:t>// </a:t>
            </a:r>
            <a:r>
              <a:rPr lang="en-US" sz="1800" b="1" dirty="0" err="1">
                <a:latin typeface="Consolas"/>
                <a:cs typeface="Consolas"/>
              </a:rPr>
              <a:t>println</a:t>
            </a:r>
            <a:r>
              <a:rPr lang="en-US" sz="1800" b="1" dirty="0">
                <a:latin typeface="Consolas"/>
                <a:cs typeface="Consolas"/>
              </a:rPr>
              <a:t>(String) call</a:t>
            </a:r>
            <a:endParaRPr lang="en-US" sz="1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800" dirty="0" err="1">
                <a:latin typeface="Consolas"/>
                <a:cs typeface="Consolas"/>
              </a:rPr>
              <a:t>System.out.println</a:t>
            </a:r>
            <a:r>
              <a:rPr lang="en-US" sz="1800" dirty="0">
                <a:latin typeface="Consolas"/>
                <a:cs typeface="Consolas"/>
              </a:rPr>
              <a:t>(</a:t>
            </a:r>
            <a:r>
              <a:rPr lang="en-US" sz="1800" dirty="0" err="1">
                <a:latin typeface="Consolas"/>
                <a:cs typeface="Consolas"/>
              </a:rPr>
              <a:t>c.toString</a:t>
            </a:r>
            <a:r>
              <a:rPr lang="en-US" sz="1800" dirty="0">
                <a:latin typeface="Consolas"/>
                <a:cs typeface="Consolas"/>
              </a:rPr>
              <a:t>());</a:t>
            </a:r>
          </a:p>
          <a:p>
            <a:pPr marL="0" indent="0">
              <a:buNone/>
            </a:pPr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1945074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equals(Object o)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Car {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public Car(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this.isOn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this.licencePlate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	Car c1 = new Car(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, "AA334GG");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	Car c2 = new Car(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, "AA334GG");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System.</a:t>
            </a:r>
            <a:r>
              <a:rPr lang="it-IT" sz="18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it-IT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.println</a:t>
            </a: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(c1.equals(c2)); </a:t>
            </a:r>
            <a:r>
              <a:rPr lang="it-IT" sz="18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false!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sz="18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it-IT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it-IT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59766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Visibility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</a:t>
            </a:fld>
            <a:endParaRPr lang="it-IT" dirty="0"/>
          </a:p>
        </p:txBody>
      </p:sp>
      <p:pic>
        <p:nvPicPr>
          <p:cNvPr id="6" name="Content Placeholder 5" descr="Screen Shot 2017-02-13 at 18.14.11.png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516596" y="1627188"/>
            <a:ext cx="9158808" cy="4525963"/>
          </a:xfrm>
        </p:spPr>
      </p:pic>
    </p:spTree>
    <p:extLst>
      <p:ext uri="{BB962C8B-B14F-4D97-AF65-F5344CB8AC3E}">
        <p14:creationId xmlns:p14="http://schemas.microsoft.com/office/powerpoint/2010/main" val="55583937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equals(Object o)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class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Car {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public Car(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this.isOn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this.licencePlate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it-IT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the </a:t>
            </a:r>
            <a:r>
              <a:rPr lang="it-IT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equals</a:t>
            </a:r>
            <a:r>
              <a:rPr lang="it-IT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it-IT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methods</a:t>
            </a:r>
            <a:r>
              <a:rPr lang="it-IT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must be </a:t>
            </a:r>
            <a:r>
              <a:rPr lang="it-IT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overridden</a:t>
            </a:r>
            <a:r>
              <a:rPr lang="it-IT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*/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public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boolean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equals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(Object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Car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other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(Car)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isOn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other.isOn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false;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licencePlate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!=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other.licencePlate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false;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it-IT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3940894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Casting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5799950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556793"/>
            <a:ext cx="8229600" cy="4525963"/>
          </a:xfrm>
        </p:spPr>
        <p:txBody>
          <a:bodyPr>
            <a:normAutofit/>
          </a:bodyPr>
          <a:lstStyle/>
          <a:p>
            <a:r>
              <a:rPr lang="en-US" sz="2600" dirty="0"/>
              <a:t>Java is a strictly typed language. Each variable has a type!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float f;</a:t>
            </a:r>
          </a:p>
          <a:p>
            <a:pPr marL="0" indent="0">
              <a:buNone/>
            </a:pPr>
            <a:r>
              <a:rPr lang="mr-IN" sz="2600" dirty="0" err="1">
                <a:solidFill>
                  <a:srgbClr val="00B050"/>
                </a:solidFill>
                <a:latin typeface="Consolas" panose="020B0609020204030204" pitchFamily="49" charset="0"/>
              </a:rPr>
              <a:t>f</a:t>
            </a:r>
            <a:r>
              <a:rPr lang="mr-IN" sz="2600" dirty="0">
                <a:solidFill>
                  <a:srgbClr val="00B050"/>
                </a:solidFill>
                <a:latin typeface="Consolas" panose="020B0609020204030204" pitchFamily="49" charset="0"/>
              </a:rPr>
              <a:t> = 4.7; </a:t>
            </a:r>
            <a:r>
              <a:rPr lang="it-IT" sz="2600" dirty="0">
                <a:solidFill>
                  <a:srgbClr val="00B050"/>
                </a:solidFill>
                <a:latin typeface="Consolas" panose="020B0609020204030204" pitchFamily="49" charset="0"/>
              </a:rPr>
              <a:t>     			//OK!      </a:t>
            </a:r>
          </a:p>
          <a:p>
            <a:pPr marL="0" indent="0">
              <a:buNone/>
            </a:pPr>
            <a:r>
              <a:rPr lang="en-US" sz="2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 = “hello!”;       //!OK </a:t>
            </a:r>
          </a:p>
          <a:p>
            <a:endParaRPr lang="it-IT" sz="2600" dirty="0"/>
          </a:p>
          <a:p>
            <a:pPr marL="0" indent="0">
              <a:buNone/>
            </a:pPr>
            <a:r>
              <a:rPr lang="mr-IN" sz="2600" dirty="0" err="1"/>
              <a:t>Car</a:t>
            </a:r>
            <a:r>
              <a:rPr lang="mr-IN" sz="2600" dirty="0"/>
              <a:t> </a:t>
            </a:r>
            <a:r>
              <a:rPr lang="mr-IN" sz="2600" dirty="0" err="1"/>
              <a:t>c</a:t>
            </a:r>
            <a:r>
              <a:rPr lang="it-IT" sz="2600" dirty="0"/>
              <a:t>;</a:t>
            </a:r>
          </a:p>
          <a:p>
            <a:pPr marL="0" indent="0">
              <a:buNone/>
            </a:pPr>
            <a:r>
              <a:rPr lang="mr-IN" sz="2600" dirty="0" err="1">
                <a:solidFill>
                  <a:srgbClr val="00B050"/>
                </a:solidFill>
                <a:latin typeface="Consolas" panose="020B0609020204030204" pitchFamily="49" charset="0"/>
              </a:rPr>
              <a:t>c</a:t>
            </a:r>
            <a:r>
              <a:rPr lang="mr-IN" sz="2600" dirty="0">
                <a:solidFill>
                  <a:srgbClr val="00B050"/>
                </a:solidFill>
                <a:latin typeface="Consolas" panose="020B0609020204030204" pitchFamily="49" charset="0"/>
              </a:rPr>
              <a:t> = new Car</a:t>
            </a:r>
            <a:r>
              <a:rPr lang="it-IT" sz="2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mr-IN" sz="2600" dirty="0">
                <a:solidFill>
                  <a:srgbClr val="00B050"/>
                </a:solidFill>
                <a:latin typeface="Consolas" panose="020B0609020204030204" pitchFamily="49" charset="0"/>
              </a:rPr>
              <a:t>; </a:t>
            </a:r>
            <a:r>
              <a:rPr lang="it-IT" sz="2600" dirty="0">
                <a:solidFill>
                  <a:srgbClr val="00B050"/>
                </a:solidFill>
                <a:latin typeface="Consolas" panose="020B0609020204030204" pitchFamily="49" charset="0"/>
              </a:rPr>
              <a:t>     //OK!</a:t>
            </a:r>
            <a:endParaRPr lang="it-IT" sz="2600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26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 = new String();  //!OK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61515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Upcasting and </a:t>
            </a:r>
            <a:r>
              <a:rPr lang="en-US" dirty="0" err="1"/>
              <a:t>Downcasting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class Car {};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class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extends Car {};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Car c1 = new Car();      // OK!</a:t>
            </a:r>
          </a:p>
          <a:p>
            <a:pPr marL="0" indent="0">
              <a:buNone/>
            </a:pP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c2 = new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(); // OK!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But also</a:t>
            </a:r>
            <a:r>
              <a:rPr lang="mr-IN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…</a:t>
            </a:r>
            <a:endParaRPr lang="it-IT" sz="2400" dirty="0">
              <a:solidFill>
                <a:schemeClr val="accent6">
                  <a:lumMod val="75000"/>
                </a:schemeClr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Car c3 = new </a:t>
            </a:r>
            <a:r>
              <a:rPr lang="it-IT" sz="24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SDcar</a:t>
            </a:r>
            <a:r>
              <a:rPr lang="it-IT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   </a:t>
            </a:r>
            <a:endParaRPr lang="en-US" sz="2400" dirty="0">
              <a:solidFill>
                <a:schemeClr val="accent6">
                  <a:lumMod val="75000"/>
                </a:schemeClr>
              </a:solidFill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1585356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Upcasting and </a:t>
            </a:r>
            <a:r>
              <a:rPr lang="en-US" dirty="0" err="1"/>
              <a:t>Downcasting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dirty="0">
                <a:solidFill>
                  <a:srgbClr val="E46C0A"/>
                </a:solidFill>
                <a:latin typeface="Courier"/>
                <a:cs typeface="Courier"/>
              </a:rPr>
              <a:t>Car c3 = new </a:t>
            </a:r>
            <a:r>
              <a:rPr lang="it-IT" sz="2000" dirty="0" err="1">
                <a:solidFill>
                  <a:srgbClr val="E46C0A"/>
                </a:solidFill>
                <a:latin typeface="Courier"/>
                <a:cs typeface="Courier"/>
              </a:rPr>
              <a:t>SDcar</a:t>
            </a:r>
            <a:r>
              <a:rPr lang="it-IT" sz="2000" dirty="0">
                <a:solidFill>
                  <a:srgbClr val="E46C0A"/>
                </a:solidFill>
                <a:latin typeface="Courier"/>
                <a:cs typeface="Courier"/>
              </a:rPr>
              <a:t>(); </a:t>
            </a:r>
          </a:p>
          <a:p>
            <a:pPr marL="0" indent="0">
              <a:buNone/>
            </a:pPr>
            <a:r>
              <a:rPr lang="en-US" sz="2000" dirty="0"/>
              <a:t>Specialization defines a sub-typing relationship (</a:t>
            </a:r>
            <a:r>
              <a:rPr lang="en-US" sz="2000" dirty="0">
                <a:solidFill>
                  <a:srgbClr val="E46C0A"/>
                </a:solidFill>
              </a:rPr>
              <a:t>is a </a:t>
            </a:r>
            <a:r>
              <a:rPr lang="en-US" sz="2000" dirty="0"/>
              <a:t>).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E46C0A"/>
                </a:solidFill>
              </a:rPr>
              <a:t>All </a:t>
            </a:r>
            <a:r>
              <a:rPr lang="en-US" sz="2000" dirty="0" err="1">
                <a:solidFill>
                  <a:srgbClr val="E46C0A"/>
                </a:solidFill>
              </a:rPr>
              <a:t>SDCar</a:t>
            </a:r>
            <a:r>
              <a:rPr lang="en-US" sz="2000" dirty="0">
                <a:solidFill>
                  <a:srgbClr val="E46C0A"/>
                </a:solidFill>
              </a:rPr>
              <a:t>(s) are Car(s). Not all Car(s) are </a:t>
            </a:r>
            <a:r>
              <a:rPr lang="en-US" sz="2000" dirty="0" err="1">
                <a:solidFill>
                  <a:srgbClr val="E46C0A"/>
                </a:solidFill>
              </a:rPr>
              <a:t>SDCar</a:t>
            </a:r>
            <a:r>
              <a:rPr lang="en-US" sz="2000" dirty="0">
                <a:solidFill>
                  <a:srgbClr val="E46C0A"/>
                </a:solidFill>
              </a:rPr>
              <a:t>(s).</a:t>
            </a:r>
          </a:p>
          <a:p>
            <a:pPr marL="0" indent="0">
              <a:buNone/>
            </a:pPr>
            <a:endParaRPr lang="en-US" sz="2000" dirty="0">
              <a:solidFill>
                <a:srgbClr val="E46C0A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E46C0A"/>
                </a:solidFill>
              </a:rPr>
              <a:t>Upcasting and </a:t>
            </a:r>
            <a:r>
              <a:rPr lang="en-US" sz="2000" dirty="0" err="1">
                <a:solidFill>
                  <a:srgbClr val="E46C0A"/>
                </a:solidFill>
              </a:rPr>
              <a:t>downcasting</a:t>
            </a:r>
            <a:r>
              <a:rPr lang="en-US" sz="2000" dirty="0">
                <a:solidFill>
                  <a:srgbClr val="E46C0A"/>
                </a:solidFill>
              </a:rPr>
              <a:t> refer to the possibility of changing the reference type of a given object. </a:t>
            </a:r>
            <a:r>
              <a:rPr lang="en-US" sz="2000" dirty="0"/>
              <a:t>Upcasting consists in using more general references, while </a:t>
            </a:r>
            <a:r>
              <a:rPr lang="en-US" sz="2000" dirty="0" err="1"/>
              <a:t>downcasting</a:t>
            </a:r>
            <a:r>
              <a:rPr lang="en-US" sz="2000" dirty="0"/>
              <a:t> more specific references.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CC283EF-97FB-BB47-B082-4D1D6B22F89B}"/>
              </a:ext>
            </a:extLst>
          </p:cNvPr>
          <p:cNvSpPr/>
          <p:nvPr/>
        </p:nvSpPr>
        <p:spPr>
          <a:xfrm>
            <a:off x="5987480" y="2916325"/>
            <a:ext cx="4680520" cy="331236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2E308D6-2A6B-4E43-8914-C2CCE97A07C1}"/>
              </a:ext>
            </a:extLst>
          </p:cNvPr>
          <p:cNvSpPr/>
          <p:nvPr/>
        </p:nvSpPr>
        <p:spPr>
          <a:xfrm>
            <a:off x="7211616" y="3866069"/>
            <a:ext cx="2960712" cy="2024608"/>
          </a:xfrm>
          <a:prstGeom prst="ellipse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79646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5A40FA8-3D50-4645-9593-380830093D75}"/>
              </a:ext>
            </a:extLst>
          </p:cNvPr>
          <p:cNvSpPr txBox="1"/>
          <p:nvPr/>
        </p:nvSpPr>
        <p:spPr>
          <a:xfrm>
            <a:off x="8651777" y="5090205"/>
            <a:ext cx="97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SDCar</a:t>
            </a:r>
            <a:r>
              <a:rPr lang="en-US" dirty="0"/>
              <a:t>(s)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36C0AE3-A645-8844-926D-2F2A44FAACB3}"/>
              </a:ext>
            </a:extLst>
          </p:cNvPr>
          <p:cNvCxnSpPr/>
          <p:nvPr/>
        </p:nvCxnSpPr>
        <p:spPr>
          <a:xfrm>
            <a:off x="6851576" y="3938077"/>
            <a:ext cx="1368152" cy="8640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C3D86AC-232B-1642-AF50-A75917E4776D}"/>
              </a:ext>
            </a:extLst>
          </p:cNvPr>
          <p:cNvCxnSpPr/>
          <p:nvPr/>
        </p:nvCxnSpPr>
        <p:spPr>
          <a:xfrm flipH="1" flipV="1">
            <a:off x="7499648" y="3578037"/>
            <a:ext cx="1224136" cy="7920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0929053-762E-1C40-B8FF-55541B16A9F1}"/>
              </a:ext>
            </a:extLst>
          </p:cNvPr>
          <p:cNvSpPr txBox="1"/>
          <p:nvPr/>
        </p:nvSpPr>
        <p:spPr>
          <a:xfrm>
            <a:off x="8003705" y="3434021"/>
            <a:ext cx="82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Upcast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6B99B2A-1CA6-054D-97E6-AAC0C2F80281}"/>
              </a:ext>
            </a:extLst>
          </p:cNvPr>
          <p:cNvSpPr txBox="1"/>
          <p:nvPr/>
        </p:nvSpPr>
        <p:spPr>
          <a:xfrm>
            <a:off x="6203505" y="4298117"/>
            <a:ext cx="1110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Downcast</a:t>
            </a:r>
          </a:p>
        </p:txBody>
      </p:sp>
      <p:sp>
        <p:nvSpPr>
          <p:cNvPr id="28" name="Slide Number Placeholder 3">
            <a:extLst>
              <a:ext uri="{FF2B5EF4-FFF2-40B4-BE49-F238E27FC236}">
                <a16:creationId xmlns:a16="http://schemas.microsoft.com/office/drawing/2014/main" id="{A51E52F2-99E9-484D-B58C-C08A56DD4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817810" y="6489027"/>
            <a:ext cx="4850191" cy="365125"/>
          </a:xfrm>
        </p:spPr>
        <p:txBody>
          <a:bodyPr/>
          <a:lstStyle/>
          <a:p>
            <a:fld id="{D2040F39-7941-49A4-B48D-F201B18B6351}" type="slidenum">
              <a:rPr lang="it-IT" smtClean="0"/>
              <a:pPr/>
              <a:t>74</a:t>
            </a:fld>
            <a:endParaRPr lang="it-IT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94BEBD-E595-684B-8C5E-F0CDF79B7123}"/>
              </a:ext>
            </a:extLst>
          </p:cNvPr>
          <p:cNvSpPr txBox="1"/>
          <p:nvPr/>
        </p:nvSpPr>
        <p:spPr>
          <a:xfrm>
            <a:off x="9240626" y="6048829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Car(s)</a:t>
            </a:r>
          </a:p>
        </p:txBody>
      </p:sp>
    </p:spTree>
    <p:extLst>
      <p:ext uri="{BB962C8B-B14F-4D97-AF65-F5344CB8AC3E}">
        <p14:creationId xmlns:p14="http://schemas.microsoft.com/office/powerpoint/2010/main" val="130927985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092E1-0254-6844-992F-AC9A26DAD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Upcasting and </a:t>
            </a:r>
            <a:r>
              <a:rPr lang="en-US" dirty="0" err="1"/>
              <a:t>Downcasting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8EE299-2450-5245-927F-4E7D56551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75</a:t>
            </a:fld>
            <a:endParaRPr lang="it-IT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D85F0D9-A3C9-294D-86E8-5FF7321DBE49}"/>
              </a:ext>
            </a:extLst>
          </p:cNvPr>
          <p:cNvSpPr/>
          <p:nvPr/>
        </p:nvSpPr>
        <p:spPr>
          <a:xfrm>
            <a:off x="4676533" y="2492896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5B48091-21DF-DC43-A983-C83EEFFAFBC2}"/>
              </a:ext>
            </a:extLst>
          </p:cNvPr>
          <p:cNvSpPr/>
          <p:nvPr/>
        </p:nvSpPr>
        <p:spPr>
          <a:xfrm>
            <a:off x="5180589" y="2492896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C1C827C-A433-A34B-949A-A9F6564FAEB0}"/>
              </a:ext>
            </a:extLst>
          </p:cNvPr>
          <p:cNvSpPr/>
          <p:nvPr/>
        </p:nvSpPr>
        <p:spPr>
          <a:xfrm>
            <a:off x="4676533" y="3386113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AE84583-CDD8-674E-ACEA-A9111BBC5F14}"/>
              </a:ext>
            </a:extLst>
          </p:cNvPr>
          <p:cNvSpPr/>
          <p:nvPr/>
        </p:nvSpPr>
        <p:spPr>
          <a:xfrm>
            <a:off x="5180589" y="3386113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35AAF67-304B-5041-B9E4-31618AC1476D}"/>
              </a:ext>
            </a:extLst>
          </p:cNvPr>
          <p:cNvSpPr/>
          <p:nvPr/>
        </p:nvSpPr>
        <p:spPr>
          <a:xfrm>
            <a:off x="4664872" y="4279330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C90AAD4-3FCA-2B42-938B-5E27E028A069}"/>
              </a:ext>
            </a:extLst>
          </p:cNvPr>
          <p:cNvSpPr/>
          <p:nvPr/>
        </p:nvSpPr>
        <p:spPr>
          <a:xfrm>
            <a:off x="5168928" y="4279330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2663CA2-EC15-C248-BC44-F5BB9C5F197B}"/>
              </a:ext>
            </a:extLst>
          </p:cNvPr>
          <p:cNvSpPr/>
          <p:nvPr/>
        </p:nvSpPr>
        <p:spPr>
          <a:xfrm>
            <a:off x="2766721" y="2463775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538875D-7606-A048-A89E-F2356112EFA2}"/>
              </a:ext>
            </a:extLst>
          </p:cNvPr>
          <p:cNvSpPr/>
          <p:nvPr/>
        </p:nvSpPr>
        <p:spPr>
          <a:xfrm>
            <a:off x="3270777" y="2463775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020B478-1291-9F47-ABB7-B43525BD7BCE}"/>
              </a:ext>
            </a:extLst>
          </p:cNvPr>
          <p:cNvSpPr/>
          <p:nvPr/>
        </p:nvSpPr>
        <p:spPr>
          <a:xfrm>
            <a:off x="2766721" y="3356992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013B74-2A7D-6942-82CE-7D62A1EDE92B}"/>
              </a:ext>
            </a:extLst>
          </p:cNvPr>
          <p:cNvSpPr/>
          <p:nvPr/>
        </p:nvSpPr>
        <p:spPr>
          <a:xfrm>
            <a:off x="3270777" y="3356992"/>
            <a:ext cx="360040" cy="792088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C771A9-F182-6D42-B4B9-DE5B82884D29}"/>
              </a:ext>
            </a:extLst>
          </p:cNvPr>
          <p:cNvSpPr txBox="1"/>
          <p:nvPr/>
        </p:nvSpPr>
        <p:spPr>
          <a:xfrm>
            <a:off x="2520444" y="1632972"/>
            <a:ext cx="16349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More general </a:t>
            </a:r>
          </a:p>
          <a:p>
            <a:r>
              <a:rPr lang="it-IT" dirty="0"/>
              <a:t>Reference (Car)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ABA1B5-F561-C644-8CB2-CC388AAC9902}"/>
              </a:ext>
            </a:extLst>
          </p:cNvPr>
          <p:cNvSpPr txBox="1"/>
          <p:nvPr/>
        </p:nvSpPr>
        <p:spPr>
          <a:xfrm>
            <a:off x="4430256" y="1632972"/>
            <a:ext cx="1883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More </a:t>
            </a:r>
            <a:r>
              <a:rPr lang="it-IT" dirty="0" err="1"/>
              <a:t>specific</a:t>
            </a:r>
            <a:r>
              <a:rPr lang="it-IT" dirty="0"/>
              <a:t> </a:t>
            </a:r>
          </a:p>
          <a:p>
            <a:r>
              <a:rPr lang="it-IT" dirty="0"/>
              <a:t>Reference (</a:t>
            </a:r>
            <a:r>
              <a:rPr lang="it-IT" dirty="0" err="1"/>
              <a:t>SDCar</a:t>
            </a:r>
            <a:r>
              <a:rPr lang="it-IT" dirty="0"/>
              <a:t>)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70D2FC21-CC2F-4246-A437-9100BF8D29B9}"/>
              </a:ext>
            </a:extLst>
          </p:cNvPr>
          <p:cNvSpPr/>
          <p:nvPr/>
        </p:nvSpPr>
        <p:spPr>
          <a:xfrm>
            <a:off x="2514694" y="2298316"/>
            <a:ext cx="1349059" cy="2066789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998E79A-BA8F-0C4C-95C9-C1385BB07E16}"/>
              </a:ext>
            </a:extLst>
          </p:cNvPr>
          <p:cNvSpPr/>
          <p:nvPr/>
        </p:nvSpPr>
        <p:spPr>
          <a:xfrm>
            <a:off x="4436638" y="2298316"/>
            <a:ext cx="1299323" cy="293088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CFB8102-9F9C-FA4E-9379-3A0D1EF76A9E}"/>
              </a:ext>
            </a:extLst>
          </p:cNvPr>
          <p:cNvSpPr/>
          <p:nvPr/>
        </p:nvSpPr>
        <p:spPr>
          <a:xfrm>
            <a:off x="8136096" y="2492896"/>
            <a:ext cx="360040" cy="79208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A22CDDE-4373-704A-9A41-63AF90753CBB}"/>
              </a:ext>
            </a:extLst>
          </p:cNvPr>
          <p:cNvSpPr/>
          <p:nvPr/>
        </p:nvSpPr>
        <p:spPr>
          <a:xfrm>
            <a:off x="8640152" y="2492896"/>
            <a:ext cx="360040" cy="79208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8A1CDBA-2BD3-C54B-9027-4F898470A798}"/>
              </a:ext>
            </a:extLst>
          </p:cNvPr>
          <p:cNvSpPr/>
          <p:nvPr/>
        </p:nvSpPr>
        <p:spPr>
          <a:xfrm>
            <a:off x="8136096" y="3386113"/>
            <a:ext cx="360040" cy="792088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AB8C20E-8AA3-8346-9E45-0036597E32B7}"/>
              </a:ext>
            </a:extLst>
          </p:cNvPr>
          <p:cNvSpPr/>
          <p:nvPr/>
        </p:nvSpPr>
        <p:spPr>
          <a:xfrm>
            <a:off x="8640152" y="3386113"/>
            <a:ext cx="360040" cy="79208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12ED33D-E637-EB4E-92C7-326A1044A3B7}"/>
              </a:ext>
            </a:extLst>
          </p:cNvPr>
          <p:cNvSpPr/>
          <p:nvPr/>
        </p:nvSpPr>
        <p:spPr>
          <a:xfrm>
            <a:off x="8124435" y="4279330"/>
            <a:ext cx="360040" cy="792088"/>
          </a:xfrm>
          <a:prstGeom prst="ellipse">
            <a:avLst/>
          </a:prstGeom>
          <a:solidFill>
            <a:srgbClr val="00B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C55647E-CD1D-CE49-B90D-826A0BFC9972}"/>
              </a:ext>
            </a:extLst>
          </p:cNvPr>
          <p:cNvSpPr/>
          <p:nvPr/>
        </p:nvSpPr>
        <p:spPr>
          <a:xfrm>
            <a:off x="8628491" y="4279330"/>
            <a:ext cx="360040" cy="792088"/>
          </a:xfrm>
          <a:prstGeom prst="ellipse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78E29B9-1E81-AF40-A176-DDA28225514E}"/>
              </a:ext>
            </a:extLst>
          </p:cNvPr>
          <p:cNvSpPr/>
          <p:nvPr/>
        </p:nvSpPr>
        <p:spPr>
          <a:xfrm>
            <a:off x="7896201" y="2298316"/>
            <a:ext cx="1299323" cy="2930885"/>
          </a:xfrm>
          <a:prstGeom prst="round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3A74F8D-08C5-1F40-9C9F-B7EAEE93A545}"/>
              </a:ext>
            </a:extLst>
          </p:cNvPr>
          <p:cNvSpPr txBox="1"/>
          <p:nvPr/>
        </p:nvSpPr>
        <p:spPr>
          <a:xfrm>
            <a:off x="7394553" y="1771470"/>
            <a:ext cx="3059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Actual</a:t>
            </a:r>
            <a:r>
              <a:rPr lang="it-IT" dirty="0"/>
              <a:t> </a:t>
            </a:r>
            <a:r>
              <a:rPr lang="it-IT" dirty="0" err="1"/>
              <a:t>object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(</a:t>
            </a:r>
            <a:r>
              <a:rPr lang="it-IT" dirty="0" err="1"/>
              <a:t>SDCar</a:t>
            </a:r>
            <a:r>
              <a:rPr lang="it-IT" dirty="0"/>
              <a:t>)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2608139-3720-CA4B-B20F-C785CB945668}"/>
              </a:ext>
            </a:extLst>
          </p:cNvPr>
          <p:cNvCxnSpPr>
            <a:cxnSpLocks/>
          </p:cNvCxnSpPr>
          <p:nvPr/>
        </p:nvCxnSpPr>
        <p:spPr>
          <a:xfrm>
            <a:off x="1981201" y="4725144"/>
            <a:ext cx="2455437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49F7B08-704D-504A-8ADE-878D1FA3CE2E}"/>
              </a:ext>
            </a:extLst>
          </p:cNvPr>
          <p:cNvCxnSpPr>
            <a:cxnSpLocks/>
            <a:endCxn id="24" idx="2"/>
          </p:cNvCxnSpPr>
          <p:nvPr/>
        </p:nvCxnSpPr>
        <p:spPr>
          <a:xfrm>
            <a:off x="5180589" y="4675374"/>
            <a:ext cx="3447902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6916167-1C63-3745-9EF6-40C779C56E83}"/>
              </a:ext>
            </a:extLst>
          </p:cNvPr>
          <p:cNvCxnSpPr>
            <a:cxnSpLocks/>
          </p:cNvCxnSpPr>
          <p:nvPr/>
        </p:nvCxnSpPr>
        <p:spPr>
          <a:xfrm>
            <a:off x="1981201" y="3789040"/>
            <a:ext cx="533493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B4B947F-6F5A-4944-BA93-4C3C26172C52}"/>
              </a:ext>
            </a:extLst>
          </p:cNvPr>
          <p:cNvCxnSpPr>
            <a:cxnSpLocks/>
          </p:cNvCxnSpPr>
          <p:nvPr/>
        </p:nvCxnSpPr>
        <p:spPr>
          <a:xfrm>
            <a:off x="3270777" y="3807066"/>
            <a:ext cx="1159478" cy="0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448B282-609C-294F-8CF2-6092421F8949}"/>
              </a:ext>
            </a:extLst>
          </p:cNvPr>
          <p:cNvCxnSpPr/>
          <p:nvPr/>
        </p:nvCxnSpPr>
        <p:spPr>
          <a:xfrm>
            <a:off x="5180589" y="3789040"/>
            <a:ext cx="2943846" cy="18026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65994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Upcasting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class Car {};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class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 extends Car {};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Car c = new </a:t>
            </a:r>
            <a:r>
              <a:rPr lang="en-US" sz="2400" dirty="0" err="1">
                <a:latin typeface="Consolas"/>
                <a:cs typeface="Consolas"/>
              </a:rPr>
              <a:t>SDCar</a:t>
            </a:r>
            <a:r>
              <a:rPr lang="en-US" sz="2400" dirty="0">
                <a:latin typeface="Consolas"/>
                <a:cs typeface="Consolas"/>
              </a:rPr>
              <a:t>();</a:t>
            </a:r>
          </a:p>
          <a:p>
            <a:endParaRPr lang="en-US" sz="2400" dirty="0"/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Assignment from a more specific type to a more general type</a:t>
            </a:r>
          </a:p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Note well: reference type and object type are separate concepts. Object referenced by ‘c’ continues to be of </a:t>
            </a:r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SDCar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type! Only the interface changes!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7937486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Upcasting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It is </a:t>
            </a:r>
            <a:r>
              <a:rPr lang="en-US" dirty="0">
                <a:solidFill>
                  <a:srgbClr val="E46C0A"/>
                </a:solidFill>
              </a:rPr>
              <a:t>dependable</a:t>
            </a:r>
          </a:p>
          <a:p>
            <a:pPr lvl="1"/>
            <a:r>
              <a:rPr lang="en-US" dirty="0"/>
              <a:t>It is always true that an </a:t>
            </a:r>
            <a:r>
              <a:rPr lang="en-US" dirty="0" err="1"/>
              <a:t>SDCar</a:t>
            </a:r>
            <a:r>
              <a:rPr lang="en-US" dirty="0"/>
              <a:t> is a Car too</a:t>
            </a:r>
          </a:p>
          <a:p>
            <a:r>
              <a:rPr lang="en-US" dirty="0"/>
              <a:t>It is </a:t>
            </a:r>
            <a:r>
              <a:rPr lang="en-US" dirty="0">
                <a:solidFill>
                  <a:srgbClr val="E46C0A"/>
                </a:solidFill>
              </a:rPr>
              <a:t>automatic </a:t>
            </a:r>
          </a:p>
          <a:p>
            <a:pPr lvl="1"/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Car c = new 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SDCar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 lvl="1"/>
            <a:endParaRPr lang="en-US" sz="2200" i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3811214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39342"/>
            <a:ext cx="3898776" cy="20056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</a:t>
            </a:r>
            <a:r>
              <a:rPr lang="en-US" sz="1400" dirty="0" err="1">
                <a:latin typeface="Consolas"/>
                <a:cs typeface="Consolas"/>
              </a:rPr>
              <a:t>boolean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isOn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string </a:t>
            </a:r>
            <a:r>
              <a:rPr lang="en-US" sz="1400" dirty="0" err="1">
                <a:latin typeface="Consolas"/>
                <a:cs typeface="Consolas"/>
              </a:rPr>
              <a:t>licensePlate</a:t>
            </a:r>
            <a:r>
              <a:rPr lang="en-US" sz="14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void </a:t>
            </a:r>
            <a:r>
              <a:rPr lang="en-US" sz="1400" dirty="0" err="1">
                <a:latin typeface="Consolas"/>
                <a:cs typeface="Consolas"/>
              </a:rPr>
              <a:t>turnOn</a:t>
            </a:r>
            <a:r>
              <a:rPr lang="en-US" sz="14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	void </a:t>
            </a:r>
            <a:r>
              <a:rPr lang="en-US" sz="1400" dirty="0" err="1">
                <a:latin typeface="Consolas"/>
                <a:cs typeface="Consolas"/>
              </a:rPr>
              <a:t>turnOff</a:t>
            </a:r>
            <a:r>
              <a:rPr lang="en-US" sz="1400" dirty="0">
                <a:latin typeface="Consolas"/>
                <a:cs typeface="Consolas"/>
              </a:rPr>
              <a:t>() {</a:t>
            </a:r>
            <a:r>
              <a:rPr lang="mr-IN" sz="1400" dirty="0">
                <a:latin typeface="Consolas"/>
                <a:cs typeface="Consolas"/>
              </a:rPr>
              <a:t>…</a:t>
            </a: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400" dirty="0"/>
              <a:t>	</a:t>
            </a:r>
          </a:p>
          <a:p>
            <a:pPr marL="0" indent="0">
              <a:buNone/>
            </a:pPr>
            <a:r>
              <a:rPr lang="en-US" sz="1400" dirty="0"/>
              <a:t>	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78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301680" y="1711350"/>
            <a:ext cx="3898776" cy="22937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isSelfDriving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	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981200" y="3645025"/>
            <a:ext cx="8229600" cy="24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 c1 = new </a:t>
            </a: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();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c1.turnSDOn() </a:t>
            </a:r>
            <a:r>
              <a:rPr lang="en-US" sz="2000" dirty="0">
                <a:solidFill>
                  <a:srgbClr val="008000"/>
                </a:solidFill>
                <a:latin typeface="Courier"/>
                <a:cs typeface="Courier"/>
              </a:rPr>
              <a:t>// OK!</a:t>
            </a: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Car c2 = c1;  // </a:t>
            </a:r>
            <a:r>
              <a:rPr lang="en-US" sz="2000" dirty="0" err="1">
                <a:latin typeface="Courier"/>
                <a:cs typeface="Courier"/>
              </a:rPr>
              <a:t>Upcast</a:t>
            </a:r>
            <a:endParaRPr lang="en-US" sz="20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c2.turnSDOn()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// Compile time error!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(</a:t>
            </a:r>
            <a:r>
              <a:rPr lang="en-US" sz="2000" i="1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Car interface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does not provide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turnSDOn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() call)</a:t>
            </a:r>
          </a:p>
        </p:txBody>
      </p:sp>
    </p:spTree>
    <p:extLst>
      <p:ext uri="{BB962C8B-B14F-4D97-AF65-F5344CB8AC3E}">
        <p14:creationId xmlns:p14="http://schemas.microsoft.com/office/powerpoint/2010/main" val="91338656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Downcasting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Assignment from a more general type (super-type) to a more specific type (sub-type)</a:t>
            </a:r>
          </a:p>
          <a:p>
            <a:pPr lvl="1"/>
            <a:r>
              <a:rPr lang="en-US" dirty="0"/>
              <a:t>Reference type and object type do not change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MUST be explicit</a:t>
            </a:r>
          </a:p>
          <a:p>
            <a:pPr lvl="1"/>
            <a:r>
              <a:rPr lang="en-US" dirty="0"/>
              <a:t>It’s a risky operation, no automatic conversion provided by the compiler (it’s up to you!)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1080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Constructors contain operations we want to execute as soon as objects are created (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attributes initialization</a:t>
            </a:r>
            <a:r>
              <a:rPr lang="en-US" sz="2000" dirty="0"/>
              <a:t>!)</a:t>
            </a:r>
            <a:endParaRPr lang="en-US" sz="2000" dirty="0">
              <a:solidFill>
                <a:srgbClr val="F79646"/>
              </a:solidFill>
            </a:endParaRPr>
          </a:p>
          <a:p>
            <a:r>
              <a:rPr lang="en-US" sz="2000" dirty="0"/>
              <a:t>If a constructor is not defined within a class, a default one (with no parameters) is defined.</a:t>
            </a:r>
          </a:p>
          <a:p>
            <a:r>
              <a:rPr lang="en-US" sz="2000" i="1" dirty="0"/>
              <a:t>Can be automatically generated in major IDEs</a:t>
            </a:r>
            <a:endParaRPr lang="en-US" sz="2000" dirty="0"/>
          </a:p>
          <a:p>
            <a:pPr marL="0" indent="0">
              <a:buNone/>
            </a:pPr>
            <a:endParaRPr lang="en-US" sz="2000" i="1" dirty="0"/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i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DC27E3-D461-AD41-A687-C787B57909E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>
                <a:latin typeface="Consolas"/>
                <a:cs typeface="Consolas"/>
              </a:rPr>
              <a:t>/* Example with two constructors */</a:t>
            </a:r>
          </a:p>
          <a:p>
            <a:pPr marL="0" indent="0">
              <a:buNone/>
            </a:pPr>
            <a:r>
              <a:rPr lang="en-US" sz="1200" dirty="0">
                <a:latin typeface="Consolas"/>
                <a:cs typeface="Consolas"/>
              </a:rPr>
              <a:t>public class Car {</a:t>
            </a:r>
          </a:p>
          <a:p>
            <a:pPr marL="0" indent="0">
              <a:buNone/>
            </a:pPr>
            <a:r>
              <a:rPr lang="en-US" sz="1200" dirty="0">
                <a:latin typeface="Consolas"/>
                <a:cs typeface="Consolas"/>
              </a:rPr>
              <a:t>  public </a:t>
            </a:r>
            <a:r>
              <a:rPr lang="en-US" sz="1200" dirty="0" err="1">
                <a:latin typeface="Consolas"/>
                <a:cs typeface="Consolas"/>
              </a:rPr>
              <a:t>boolean</a:t>
            </a:r>
            <a:r>
              <a:rPr lang="en-US" sz="1200" dirty="0">
                <a:latin typeface="Consolas"/>
                <a:cs typeface="Consolas"/>
              </a:rPr>
              <a:t> </a:t>
            </a:r>
            <a:r>
              <a:rPr lang="en-US" sz="1200" dirty="0" err="1">
                <a:latin typeface="Consolas"/>
                <a:cs typeface="Consolas"/>
              </a:rPr>
              <a:t>isOn</a:t>
            </a:r>
            <a:r>
              <a:rPr lang="en-US" sz="12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200" dirty="0">
                <a:latin typeface="Consolas"/>
                <a:cs typeface="Consolas"/>
              </a:rPr>
              <a:t>  public String brand;</a:t>
            </a:r>
          </a:p>
          <a:p>
            <a:pPr marL="0" indent="0">
              <a:buNone/>
            </a:pPr>
            <a:r>
              <a:rPr lang="en-US" sz="1200" dirty="0">
                <a:latin typeface="Consolas"/>
                <a:cs typeface="Consolas"/>
              </a:rPr>
              <a:t>  public String color;</a:t>
            </a:r>
          </a:p>
          <a:p>
            <a:pPr marL="0" indent="0">
              <a:buNone/>
            </a:pPr>
            <a:endParaRPr lang="en-US" sz="12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public Car() {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this.isOn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false;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this.brand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"Fiat";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this.color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"Punto";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}</a:t>
            </a:r>
            <a:endParaRPr lang="en-US" sz="12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2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public Car(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boolean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isOn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, String brand, String color) {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this.isOn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isOn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this.brand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brand;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 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this.color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= color;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  }</a:t>
            </a:r>
          </a:p>
          <a:p>
            <a:pPr marL="0" indent="0">
              <a:buNone/>
            </a:pPr>
            <a:r>
              <a:rPr lang="en-US" sz="1200" dirty="0">
                <a:latin typeface="Consolas"/>
                <a:cs typeface="Consolas"/>
              </a:rPr>
              <a:t>  . . .</a:t>
            </a:r>
          </a:p>
          <a:p>
            <a:pPr marL="0" indent="0">
              <a:buNone/>
            </a:pPr>
            <a:r>
              <a:rPr lang="en-US" sz="12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IT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056963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39342"/>
            <a:ext cx="3898776" cy="20056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isOn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string </a:t>
            </a:r>
            <a:r>
              <a:rPr lang="en-US" sz="1600" dirty="0" err="1">
                <a:latin typeface="Consolas"/>
                <a:cs typeface="Consolas"/>
              </a:rPr>
              <a:t>licensePlate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r>
              <a:rPr lang="en-US" sz="1600" dirty="0"/>
              <a:t>	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80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301680" y="1711350"/>
            <a:ext cx="3898776" cy="22937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isSelfDriving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	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981200" y="3828182"/>
            <a:ext cx="8229600" cy="24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Car c1 = new </a:t>
            </a: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();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c1.turnSDOn()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// Compile time error! </a:t>
            </a:r>
          </a:p>
          <a:p>
            <a:pPr marL="0" indent="0"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 c2 = (</a:t>
            </a: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)c1;  // Downcast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c2.turnSDOn()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// Accidentally OK! The object referenced by c1 was actually of class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SDCar</a:t>
            </a:r>
            <a:endParaRPr lang="en-US" sz="2000" dirty="0">
              <a:solidFill>
                <a:schemeClr val="accent6">
                  <a:lumMod val="75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3636079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39342"/>
            <a:ext cx="3898776" cy="200568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isOn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string </a:t>
            </a:r>
            <a:r>
              <a:rPr lang="en-US" sz="1600" dirty="0" err="1">
                <a:latin typeface="Consolas"/>
                <a:cs typeface="Consolas"/>
              </a:rPr>
              <a:t>licensePlate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81</a:t>
            </a:fld>
            <a:endParaRPr lang="it-IT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301680" y="1711350"/>
            <a:ext cx="3898776" cy="22937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</a:t>
            </a:r>
            <a:r>
              <a:rPr lang="en-US" sz="1600" dirty="0" err="1">
                <a:latin typeface="Consolas"/>
                <a:cs typeface="Consolas"/>
              </a:rPr>
              <a:t>SDCar</a:t>
            </a:r>
            <a:r>
              <a:rPr lang="en-US" sz="1600" dirty="0">
                <a:latin typeface="Consolas"/>
                <a:cs typeface="Consolas"/>
              </a:rPr>
              <a:t> extends Car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boolean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isSelfDriving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	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turnSDOn</a:t>
            </a:r>
            <a:r>
              <a:rPr lang="en-US" sz="1600" dirty="0">
                <a:latin typeface="Consolas"/>
                <a:cs typeface="Consolas"/>
              </a:rPr>
              <a:t>() {…}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void </a:t>
            </a:r>
            <a:r>
              <a:rPr lang="en-US" sz="1600" dirty="0" err="1">
                <a:latin typeface="Consolas"/>
                <a:cs typeface="Consolas"/>
              </a:rPr>
              <a:t>turnSDOff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981200" y="3645025"/>
            <a:ext cx="8229600" cy="24811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>
              <a:solidFill>
                <a:schemeClr val="accent6">
                  <a:lumMod val="75000"/>
                </a:schemeClr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Car c1 = new Car();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c1.turnSDOn()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urier"/>
                <a:cs typeface="Courier"/>
              </a:rPr>
              <a:t>// Compile time error! </a:t>
            </a:r>
          </a:p>
          <a:p>
            <a:pPr marL="0" indent="0">
              <a:buNone/>
            </a:pPr>
            <a:endParaRPr lang="en-US" sz="2000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 c2 = (</a:t>
            </a:r>
            <a:r>
              <a:rPr lang="en-US" sz="2000" dirty="0" err="1">
                <a:latin typeface="Courier"/>
                <a:cs typeface="Courier"/>
              </a:rPr>
              <a:t>SDcar</a:t>
            </a:r>
            <a:r>
              <a:rPr lang="en-US" sz="2000" dirty="0">
                <a:latin typeface="Courier"/>
                <a:cs typeface="Courier"/>
              </a:rPr>
              <a:t>)c1;  // Downcast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c2.turnSDOn() </a:t>
            </a:r>
            <a:r>
              <a:rPr lang="en-US" sz="2000" dirty="0">
                <a:solidFill>
                  <a:srgbClr val="FF0000"/>
                </a:solidFill>
                <a:latin typeface="Courier"/>
                <a:cs typeface="Courier"/>
              </a:rPr>
              <a:t>// Run time error!</a:t>
            </a:r>
          </a:p>
          <a:p>
            <a:pPr marL="0" indent="0">
              <a:buNone/>
            </a:pPr>
            <a:endParaRPr lang="en-US" sz="2000" dirty="0">
              <a:solidFill>
                <a:srgbClr val="008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70210491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is evil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Compilers aid developers in writing working code. </a:t>
            </a:r>
            <a:r>
              <a:rPr lang="en-US" dirty="0">
                <a:solidFill>
                  <a:srgbClr val="E46C0A"/>
                </a:solidFill>
              </a:rPr>
              <a:t>Runtime errors cannot be identified by compilers. Developers must be careful! </a:t>
            </a:r>
          </a:p>
          <a:p>
            <a:r>
              <a:rPr lang="en-US" dirty="0"/>
              <a:t>Use the </a:t>
            </a:r>
            <a:r>
              <a:rPr lang="en-US" dirty="0" err="1">
                <a:solidFill>
                  <a:srgbClr val="E46C0A"/>
                </a:solidFill>
              </a:rPr>
              <a:t>instanceof</a:t>
            </a:r>
            <a:r>
              <a:rPr lang="en-US" dirty="0">
                <a:solidFill>
                  <a:srgbClr val="E46C0A"/>
                </a:solidFill>
              </a:rPr>
              <a:t> </a:t>
            </a:r>
            <a:r>
              <a:rPr lang="en-US" dirty="0"/>
              <a:t>operator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600" dirty="0">
                <a:latin typeface="Consolas"/>
                <a:cs typeface="Consolas"/>
              </a:rPr>
              <a:t>Car c = new </a:t>
            </a:r>
            <a:r>
              <a:rPr lang="en-US" sz="2600" dirty="0" err="1">
                <a:latin typeface="Consolas"/>
                <a:cs typeface="Consolas"/>
              </a:rPr>
              <a:t>SDCar</a:t>
            </a:r>
            <a:r>
              <a:rPr lang="en-US" sz="2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2600" dirty="0">
                <a:latin typeface="Consolas"/>
                <a:cs typeface="Consolas"/>
              </a:rPr>
              <a:t>if (c </a:t>
            </a:r>
            <a:r>
              <a:rPr lang="en-US" sz="2600" dirty="0" err="1">
                <a:solidFill>
                  <a:srgbClr val="E46C0A"/>
                </a:solidFill>
                <a:latin typeface="Consolas"/>
                <a:cs typeface="Consolas"/>
              </a:rPr>
              <a:t>instanceof</a:t>
            </a:r>
            <a:r>
              <a:rPr lang="en-US" sz="2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2600" dirty="0" err="1">
                <a:latin typeface="Consolas"/>
                <a:cs typeface="Consolas"/>
              </a:rPr>
              <a:t>SDCar</a:t>
            </a:r>
            <a:r>
              <a:rPr lang="en-US" sz="2600" dirty="0">
                <a:latin typeface="Consolas"/>
                <a:cs typeface="Consolas"/>
              </a:rPr>
              <a:t>){</a:t>
            </a:r>
          </a:p>
          <a:p>
            <a:pPr marL="0" indent="0">
              <a:buNone/>
            </a:pPr>
            <a:r>
              <a:rPr lang="en-US" sz="2600" dirty="0">
                <a:latin typeface="Consolas"/>
                <a:cs typeface="Consolas"/>
              </a:rPr>
              <a:t>	</a:t>
            </a:r>
            <a:r>
              <a:rPr lang="en-US" sz="2600" dirty="0" err="1">
                <a:latin typeface="Consolas"/>
                <a:cs typeface="Consolas"/>
              </a:rPr>
              <a:t>SDCar</a:t>
            </a:r>
            <a:r>
              <a:rPr lang="en-US" sz="2600" dirty="0">
                <a:latin typeface="Consolas"/>
                <a:cs typeface="Consolas"/>
              </a:rPr>
              <a:t> </a:t>
            </a:r>
            <a:r>
              <a:rPr lang="en-US" sz="2600" dirty="0" err="1">
                <a:latin typeface="Consolas"/>
                <a:cs typeface="Consolas"/>
              </a:rPr>
              <a:t>sdc</a:t>
            </a:r>
            <a:r>
              <a:rPr lang="en-US" sz="2600" dirty="0">
                <a:latin typeface="Consolas"/>
                <a:cs typeface="Consolas"/>
              </a:rPr>
              <a:t> = (</a:t>
            </a:r>
            <a:r>
              <a:rPr lang="en-US" sz="2600" dirty="0" err="1">
                <a:latin typeface="Consolas"/>
                <a:cs typeface="Consolas"/>
              </a:rPr>
              <a:t>SDCar</a:t>
            </a:r>
            <a:r>
              <a:rPr lang="en-US" sz="2600" dirty="0">
                <a:latin typeface="Consolas"/>
                <a:cs typeface="Consolas"/>
              </a:rPr>
              <a:t>) c;</a:t>
            </a:r>
          </a:p>
          <a:p>
            <a:pPr marL="0" indent="0">
              <a:buNone/>
            </a:pPr>
            <a:r>
              <a:rPr lang="en-US" sz="2600" dirty="0">
                <a:latin typeface="Consolas"/>
                <a:cs typeface="Consolas"/>
              </a:rPr>
              <a:t>	</a:t>
            </a:r>
            <a:r>
              <a:rPr lang="en-US" sz="2600" dirty="0" err="1">
                <a:latin typeface="Consolas"/>
                <a:cs typeface="Consolas"/>
              </a:rPr>
              <a:t>sdc.turnSDOn</a:t>
            </a:r>
            <a:r>
              <a:rPr lang="en-US" sz="2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26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5105070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Upcast</a:t>
            </a:r>
            <a:r>
              <a:rPr lang="en-US" dirty="0"/>
              <a:t> to object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E46C0A"/>
                </a:solidFill>
              </a:rPr>
              <a:t>Each class is either directly or indirectly a subclass of Object</a:t>
            </a:r>
          </a:p>
          <a:p>
            <a:r>
              <a:rPr lang="en-US" dirty="0"/>
              <a:t>It is always possible to </a:t>
            </a:r>
            <a:r>
              <a:rPr lang="en-US" dirty="0" err="1"/>
              <a:t>upcast</a:t>
            </a:r>
            <a:r>
              <a:rPr lang="en-US" dirty="0"/>
              <a:t> any instance to Object type (see Collection)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 err="1">
                <a:latin typeface="Consolas"/>
                <a:cs typeface="Consolas"/>
              </a:rPr>
              <a:t>AnyClass</a:t>
            </a:r>
            <a:r>
              <a:rPr lang="en-US" sz="2800" dirty="0">
                <a:latin typeface="Consolas"/>
                <a:cs typeface="Consolas"/>
              </a:rPr>
              <a:t> any = new </a:t>
            </a:r>
            <a:r>
              <a:rPr lang="en-US" sz="2800" dirty="0" err="1">
                <a:latin typeface="Consolas"/>
                <a:cs typeface="Consolas"/>
              </a:rPr>
              <a:t>AnyClass</a:t>
            </a:r>
            <a:r>
              <a:rPr lang="en-US" sz="28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2800" dirty="0">
                <a:latin typeface="Consolas"/>
                <a:cs typeface="Consolas"/>
              </a:rPr>
              <a:t>Object </a:t>
            </a:r>
            <a:r>
              <a:rPr lang="en-US" sz="2800" dirty="0" err="1">
                <a:latin typeface="Consolas"/>
                <a:cs typeface="Consolas"/>
              </a:rPr>
              <a:t>obj</a:t>
            </a:r>
            <a:r>
              <a:rPr lang="en-US" sz="2800" dirty="0">
                <a:latin typeface="Consolas"/>
                <a:cs typeface="Consolas"/>
              </a:rPr>
              <a:t> = (Object)any;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2919740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6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Abstract Classes and Interfaces</a:t>
            </a:r>
          </a:p>
        </p:txBody>
      </p:sp>
    </p:spTree>
    <p:extLst>
      <p:ext uri="{BB962C8B-B14F-4D97-AF65-F5344CB8AC3E}">
        <p14:creationId xmlns:p14="http://schemas.microsoft.com/office/powerpoint/2010/main" val="232377376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Abstract methods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dirty="0">
                <a:latin typeface="Calibri"/>
                <a:cs typeface="Calibri"/>
              </a:rPr>
              <a:t>You can </a:t>
            </a:r>
            <a:r>
              <a:rPr lang="en-US" i="1" dirty="0">
                <a:latin typeface="Calibri"/>
                <a:cs typeface="Calibri"/>
              </a:rPr>
              <a:t>declare</a:t>
            </a:r>
            <a:r>
              <a:rPr lang="en-US" dirty="0">
                <a:latin typeface="Calibri"/>
                <a:cs typeface="Calibri"/>
              </a:rPr>
              <a:t> an </a:t>
            </a:r>
            <a:r>
              <a:rPr lang="en-US" i="1" dirty="0">
                <a:latin typeface="Calibri"/>
                <a:cs typeface="Calibri"/>
              </a:rPr>
              <a:t>object</a:t>
            </a:r>
            <a:r>
              <a:rPr lang="en-US" dirty="0">
                <a:latin typeface="Calibri"/>
                <a:cs typeface="Calibri"/>
              </a:rPr>
              <a:t> without </a:t>
            </a:r>
            <a:r>
              <a:rPr lang="en-US" i="1" dirty="0">
                <a:latin typeface="Calibri"/>
                <a:cs typeface="Calibri"/>
              </a:rPr>
              <a:t>implementing</a:t>
            </a:r>
            <a:r>
              <a:rPr lang="en-US" dirty="0">
                <a:latin typeface="Calibri"/>
                <a:cs typeface="Calibri"/>
              </a:rPr>
              <a:t> it:</a:t>
            </a:r>
          </a:p>
          <a:p>
            <a:pPr lvl="1" eaLnBrk="1" hangingPunct="1">
              <a:lnSpc>
                <a:spcPct val="90000"/>
              </a:lnSpc>
              <a:buClr>
                <a:srgbClr val="FFFF99"/>
              </a:buClr>
              <a:buFontTx/>
              <a:buChar char=" "/>
            </a:pP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Person p;</a:t>
            </a:r>
          </a:p>
          <a:p>
            <a:pPr>
              <a:lnSpc>
                <a:spcPct val="90000"/>
              </a:lnSpc>
            </a:pPr>
            <a:r>
              <a:rPr lang="en-US" dirty="0">
                <a:latin typeface="Calibri"/>
                <a:cs typeface="Calibri"/>
              </a:rPr>
              <a:t>Similarly, you can </a:t>
            </a:r>
            <a:r>
              <a:rPr lang="en-US" i="1" dirty="0">
                <a:latin typeface="Calibri"/>
                <a:cs typeface="Calibri"/>
              </a:rPr>
              <a:t>declare</a:t>
            </a:r>
            <a:r>
              <a:rPr lang="en-US" dirty="0">
                <a:latin typeface="Calibri"/>
                <a:cs typeface="Calibri"/>
              </a:rPr>
              <a:t> a </a:t>
            </a:r>
            <a:r>
              <a:rPr lang="en-US" i="1" dirty="0">
                <a:latin typeface="Calibri"/>
                <a:cs typeface="Calibri"/>
              </a:rPr>
              <a:t>method</a:t>
            </a:r>
            <a:r>
              <a:rPr lang="en-US" dirty="0">
                <a:latin typeface="Calibri"/>
                <a:cs typeface="Calibri"/>
              </a:rPr>
              <a:t> without </a:t>
            </a:r>
            <a:r>
              <a:rPr lang="en-US" i="1" dirty="0">
                <a:cs typeface="Calibri"/>
              </a:rPr>
              <a:t>implementing</a:t>
            </a:r>
            <a:r>
              <a:rPr lang="en-US" dirty="0">
                <a:latin typeface="Calibri"/>
                <a:cs typeface="Calibri"/>
              </a:rPr>
              <a:t> it </a:t>
            </a:r>
            <a:r>
              <a:rPr lang="en-US" dirty="0">
                <a:cs typeface="Calibri"/>
              </a:rPr>
              <a:t>(i.e., the body of the method is missing</a:t>
            </a:r>
            <a:r>
              <a:rPr lang="en-US" dirty="0">
                <a:latin typeface="Calibri"/>
                <a:cs typeface="Calibri"/>
              </a:rPr>
              <a:t>):</a:t>
            </a:r>
          </a:p>
          <a:p>
            <a:pPr lvl="1" eaLnBrk="1" hangingPunct="1">
              <a:lnSpc>
                <a:spcPct val="90000"/>
              </a:lnSpc>
              <a:buClr>
                <a:srgbClr val="FFFF99"/>
              </a:buClr>
              <a:buFontTx/>
              <a:buChar char=" "/>
            </a:pPr>
            <a:r>
              <a:rPr lang="en-US" dirty="0">
                <a:latin typeface="Calibri"/>
                <a:cs typeface="Calibri"/>
              </a:rPr>
              <a:t>public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abstract </a:t>
            </a:r>
            <a:r>
              <a:rPr lang="en-US" dirty="0">
                <a:latin typeface="Calibri"/>
                <a:cs typeface="Calibri"/>
              </a:rPr>
              <a:t>void draw(</a:t>
            </a:r>
            <a:r>
              <a:rPr lang="en-US" dirty="0" err="1">
                <a:latin typeface="Calibri"/>
                <a:cs typeface="Calibri"/>
              </a:rPr>
              <a:t>int</a:t>
            </a:r>
            <a:r>
              <a:rPr lang="en-US" dirty="0">
                <a:latin typeface="Calibri"/>
                <a:cs typeface="Calibri"/>
              </a:rPr>
              <a:t> size);</a:t>
            </a:r>
          </a:p>
          <a:p>
            <a:pPr eaLnBrk="1" hangingPunct="1">
              <a:lnSpc>
                <a:spcPct val="90000"/>
              </a:lnSpc>
            </a:pPr>
            <a:r>
              <a:rPr lang="en-US" dirty="0">
                <a:latin typeface="Calibri"/>
                <a:cs typeface="Calibri"/>
              </a:rPr>
              <a:t>A method that has been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declared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but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not defined</a:t>
            </a:r>
            <a:r>
              <a:rPr lang="en-US" dirty="0">
                <a:latin typeface="Calibri"/>
                <a:cs typeface="Calibri"/>
              </a:rPr>
              <a:t> is an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abstract method</a:t>
            </a:r>
          </a:p>
          <a:p>
            <a:pPr lvl="1" eaLnBrk="1" hangingPunct="1">
              <a:lnSpc>
                <a:spcPct val="90000"/>
              </a:lnSpc>
            </a:pPr>
            <a:endParaRPr lang="en-US" dirty="0">
              <a:latin typeface="Calibri"/>
              <a:cs typeface="Calibri"/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0348313-231F-544A-9631-ADAAFEC6005A}"/>
              </a:ext>
            </a:extLst>
          </p:cNvPr>
          <p:cNvSpPr txBox="1">
            <a:spLocks/>
          </p:cNvSpPr>
          <p:nvPr/>
        </p:nvSpPr>
        <p:spPr>
          <a:xfrm>
            <a:off x="8763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>
                <a:latin typeface="Arial" charset="0"/>
              </a:rPr>
              <a:pPr/>
              <a:t>85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336760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763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53B43709-A97F-804F-97AF-09B91E0C9B75}" type="slidenum">
              <a:rPr lang="en-US" sz="1400">
                <a:latin typeface="Arial" charset="0"/>
              </a:rPr>
              <a:pPr/>
              <a:t>86</a:t>
            </a:fld>
            <a:endParaRPr lang="en-US" sz="1400" dirty="0">
              <a:latin typeface="Arial" charset="0"/>
            </a:endParaRP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Abstract classes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Any class containing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one or more abstract methods</a:t>
            </a:r>
            <a:r>
              <a:rPr lang="en-US" dirty="0">
                <a:latin typeface="Calibri"/>
                <a:cs typeface="Calibri"/>
              </a:rPr>
              <a:t> is an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abstract class</a:t>
            </a:r>
          </a:p>
          <a:p>
            <a:r>
              <a:rPr lang="en-US" dirty="0">
                <a:cs typeface="Calibri"/>
              </a:rPr>
              <a:t>An abstract class is </a:t>
            </a:r>
            <a:r>
              <a:rPr lang="en-US" i="1" dirty="0">
                <a:cs typeface="Calibri"/>
              </a:rPr>
              <a:t>incomplete</a:t>
            </a:r>
            <a:r>
              <a:rPr lang="en-US" dirty="0">
                <a:cs typeface="Calibri"/>
              </a:rPr>
              <a:t> in the sense it has </a:t>
            </a:r>
            <a:r>
              <a:rPr lang="en-US" altLang="ja-JP" dirty="0">
                <a:cs typeface="Calibri"/>
              </a:rPr>
              <a:t>missing method bodies</a:t>
            </a:r>
            <a:endParaRPr lang="en-US" dirty="0">
              <a:solidFill>
                <a:srgbClr val="E46C0A"/>
              </a:solidFill>
              <a:latin typeface="Calibri"/>
              <a:cs typeface="Calibri"/>
            </a:endParaRPr>
          </a:p>
          <a:p>
            <a:pPr eaLnBrk="1" hangingPunct="1"/>
            <a:r>
              <a:rPr lang="en-US" dirty="0">
                <a:latin typeface="Calibri"/>
                <a:cs typeface="Calibri"/>
              </a:rPr>
              <a:t>You must declare the class with the keyword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abstract</a:t>
            </a:r>
            <a:r>
              <a:rPr lang="en-US" dirty="0">
                <a:latin typeface="Calibri"/>
                <a:cs typeface="Calibri"/>
              </a:rPr>
              <a:t>:</a:t>
            </a:r>
          </a:p>
          <a:p>
            <a:pPr lvl="1" eaLnBrk="1" hangingPunct="1">
              <a:buClr>
                <a:srgbClr val="99CCFF"/>
              </a:buClr>
              <a:buFontTx/>
              <a:buChar char=" "/>
            </a:pPr>
            <a:r>
              <a:rPr lang="en-US" dirty="0">
                <a:latin typeface="Consolas"/>
                <a:cs typeface="Consolas"/>
              </a:rPr>
              <a:t>abstract class </a:t>
            </a:r>
            <a:r>
              <a:rPr lang="en-US" dirty="0" err="1">
                <a:latin typeface="Consolas"/>
                <a:cs typeface="Consolas"/>
              </a:rPr>
              <a:t>MyClass</a:t>
            </a:r>
            <a:r>
              <a:rPr lang="en-US" dirty="0">
                <a:latin typeface="Consolas"/>
                <a:cs typeface="Consolas"/>
              </a:rPr>
              <a:t> {...}</a:t>
            </a:r>
          </a:p>
          <a:p>
            <a:pPr eaLnBrk="1" hangingPunct="1"/>
            <a:r>
              <a:rPr lang="en-US" dirty="0">
                <a:latin typeface="Calibri"/>
                <a:cs typeface="Calibri"/>
              </a:rPr>
              <a:t>You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 cannot instantiate </a:t>
            </a:r>
            <a:r>
              <a:rPr lang="en-US" dirty="0">
                <a:latin typeface="Calibri"/>
                <a:cs typeface="Calibri"/>
              </a:rPr>
              <a:t>(create a new instance of) an abstract class</a:t>
            </a:r>
          </a:p>
        </p:txBody>
      </p:sp>
    </p:spTree>
    <p:extLst>
      <p:ext uri="{BB962C8B-B14F-4D97-AF65-F5344CB8AC3E}">
        <p14:creationId xmlns:p14="http://schemas.microsoft.com/office/powerpoint/2010/main" val="110942641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Abstract classes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You can extend (subclass) an abstract class</a:t>
            </a:r>
          </a:p>
          <a:p>
            <a:pPr lvl="1" eaLnBrk="1" hangingPunct="1"/>
            <a:r>
              <a:rPr lang="en-US" dirty="0">
                <a:latin typeface="Calibri"/>
                <a:cs typeface="Calibri"/>
              </a:rPr>
              <a:t>If the subclass defines all the inherited abstract methods, it is </a:t>
            </a:r>
            <a:r>
              <a:rPr lang="en-US" altLang="ja-JP" dirty="0">
                <a:latin typeface="Calibri"/>
                <a:cs typeface="Calibri"/>
              </a:rPr>
              <a:t>concrete and can be instantiated</a:t>
            </a:r>
          </a:p>
          <a:p>
            <a:pPr lvl="1" eaLnBrk="1" hangingPunct="1"/>
            <a:r>
              <a:rPr lang="en-US" dirty="0">
                <a:latin typeface="Calibri"/>
                <a:cs typeface="Calibri"/>
              </a:rPr>
              <a:t>If the subclass does </a:t>
            </a:r>
            <a:r>
              <a:rPr lang="en-US" i="1" dirty="0">
                <a:latin typeface="Calibri"/>
                <a:cs typeface="Calibri"/>
              </a:rPr>
              <a:t>not</a:t>
            </a:r>
            <a:r>
              <a:rPr lang="en-US" dirty="0">
                <a:latin typeface="Calibri"/>
                <a:cs typeface="Calibri"/>
              </a:rPr>
              <a:t> define all the inherited abstract methods, it must be abstract too</a:t>
            </a:r>
          </a:p>
          <a:p>
            <a:pPr eaLnBrk="1" hangingPunct="1"/>
            <a:r>
              <a:rPr lang="en-US" dirty="0">
                <a:latin typeface="Calibri"/>
                <a:cs typeface="Calibri"/>
              </a:rPr>
              <a:t>You can declare a class to be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abstract </a:t>
            </a:r>
            <a:r>
              <a:rPr lang="en-US" dirty="0">
                <a:latin typeface="Calibri"/>
                <a:cs typeface="Calibri"/>
              </a:rPr>
              <a:t>even if it does not contain any abstract methods</a:t>
            </a:r>
          </a:p>
          <a:p>
            <a:pPr lvl="1" eaLnBrk="1" hangingPunct="1"/>
            <a:r>
              <a:rPr lang="en-US" dirty="0">
                <a:latin typeface="Calibri"/>
                <a:cs typeface="Calibri"/>
              </a:rPr>
              <a:t>This just prevents the class from being instantiated</a:t>
            </a:r>
          </a:p>
        </p:txBody>
      </p:sp>
      <p:sp>
        <p:nvSpPr>
          <p:cNvPr id="23553" name="Slide Number Placeholder 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8E6AFB58-377E-1744-B6E5-3255F15B8596}" type="slidenum">
              <a:rPr lang="en-US" sz="1400">
                <a:latin typeface="Arial" charset="0"/>
              </a:rPr>
              <a:pPr/>
              <a:t>87</a:t>
            </a:fld>
            <a:endParaRPr lang="en-US" sz="140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33065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763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C7073A00-3B92-4743-89E8-61B9B6CD1BCB}" type="slidenum">
              <a:rPr lang="en-US" sz="1400">
                <a:latin typeface="Arial" charset="0"/>
              </a:rPr>
              <a:pPr/>
              <a:t>88</a:t>
            </a:fld>
            <a:endParaRPr lang="en-US" sz="1400">
              <a:latin typeface="Arial" charset="0"/>
            </a:endParaRPr>
          </a:p>
        </p:txBody>
      </p:sp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Why use abstract classes?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Suppose you wanted to create a class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Shape</a:t>
            </a:r>
            <a:r>
              <a:rPr lang="en-US" dirty="0">
                <a:latin typeface="Calibri"/>
                <a:cs typeface="Calibri"/>
              </a:rPr>
              <a:t>, with subclasses </a:t>
            </a:r>
            <a:r>
              <a:rPr lang="en-US" dirty="0">
                <a:solidFill>
                  <a:srgbClr val="E46C0A"/>
                </a:solidFill>
                <a:latin typeface="Calibri"/>
                <a:cs typeface="Calibri"/>
              </a:rPr>
              <a:t>Oval, Rectangle, Triangle, Hexagon</a:t>
            </a:r>
            <a:r>
              <a:rPr lang="en-US" dirty="0">
                <a:latin typeface="Calibri"/>
                <a:cs typeface="Calibri"/>
              </a:rPr>
              <a:t>, etc.</a:t>
            </a:r>
          </a:p>
          <a:p>
            <a:pPr eaLnBrk="1" hangingPunct="1"/>
            <a:r>
              <a:rPr lang="en-US" dirty="0">
                <a:latin typeface="Calibri"/>
                <a:cs typeface="Calibri"/>
              </a:rPr>
              <a:t>Each subclass has a method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draw() </a:t>
            </a:r>
            <a:r>
              <a:rPr lang="en-US" dirty="0">
                <a:latin typeface="Calibri"/>
                <a:cs typeface="Calibri"/>
              </a:rPr>
              <a:t>for representing its shape on a 2D graphic panel</a:t>
            </a:r>
          </a:p>
        </p:txBody>
      </p:sp>
    </p:spTree>
    <p:extLst>
      <p:ext uri="{BB962C8B-B14F-4D97-AF65-F5344CB8AC3E}">
        <p14:creationId xmlns:p14="http://schemas.microsoft.com/office/powerpoint/2010/main" val="175668635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763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12EAC9EE-EF3D-3942-B551-335F0DA739E4}" type="slidenum">
              <a:rPr lang="en-US" sz="1400">
                <a:latin typeface="Arial" charset="0"/>
              </a:rPr>
              <a:pPr/>
              <a:t>89</a:t>
            </a:fld>
            <a:endParaRPr lang="en-US" sz="1400">
              <a:latin typeface="Arial" charset="0"/>
            </a:endParaRPr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 problem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class Shape { ... 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class Star extends Shape {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    void draw() { ... }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    ...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class Circle extends Shape {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    void draw() { ... }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    ...</a:t>
            </a:r>
            <a:b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Shape 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s = new Shape(); // Legal, but unwanted</a:t>
            </a:r>
          </a:p>
          <a:p>
            <a:pPr marL="0" indent="0">
              <a:buNone/>
            </a:pPr>
            <a:r>
              <a:rPr lang="en-US" sz="1800" dirty="0" err="1">
                <a:solidFill>
                  <a:srgbClr val="E46C0A"/>
                </a:solidFill>
                <a:latin typeface="Consolas"/>
                <a:cs typeface="Consolas"/>
              </a:rPr>
              <a:t>s.draw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();        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// Illegal, Shape does not have draw()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s = new Star();  // Legal, because a Star </a:t>
            </a:r>
            <a:r>
              <a:rPr lang="en-US" sz="1800" b="1" i="1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is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 a Shape</a:t>
            </a:r>
          </a:p>
          <a:p>
            <a:pPr marL="0" indent="0">
              <a:buNone/>
            </a:pPr>
            <a:r>
              <a:rPr lang="en-US" sz="1800" dirty="0" err="1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s.draw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();        // Illegal, Shape does not have draw()</a:t>
            </a:r>
          </a:p>
        </p:txBody>
      </p:sp>
    </p:spTree>
    <p:extLst>
      <p:ext uri="{BB962C8B-B14F-4D97-AF65-F5344CB8AC3E}">
        <p14:creationId xmlns:p14="http://schemas.microsoft.com/office/powerpoint/2010/main" val="2777708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Getters and Setters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300" dirty="0"/>
              <a:t>Since </a:t>
            </a:r>
            <a:r>
              <a:rPr lang="en-US" sz="2300" dirty="0">
                <a:solidFill>
                  <a:schemeClr val="accent6">
                    <a:lumMod val="75000"/>
                  </a:schemeClr>
                </a:solidFill>
              </a:rPr>
              <a:t>attributes are usually encapsulated</a:t>
            </a:r>
            <a:r>
              <a:rPr lang="en-US" sz="2300" dirty="0">
                <a:solidFill>
                  <a:srgbClr val="E46C0A"/>
                </a:solidFill>
              </a:rPr>
              <a:t>, </a:t>
            </a:r>
            <a:r>
              <a:rPr lang="en-US" sz="2300" dirty="0"/>
              <a:t>methods for reading and writing them are useful. These methods are called </a:t>
            </a:r>
            <a:r>
              <a:rPr lang="en-US" sz="2300" dirty="0">
                <a:solidFill>
                  <a:schemeClr val="accent6">
                    <a:lumMod val="75000"/>
                  </a:schemeClr>
                </a:solidFill>
              </a:rPr>
              <a:t>getters</a:t>
            </a:r>
            <a:r>
              <a:rPr lang="en-US" sz="2300" dirty="0"/>
              <a:t> and </a:t>
            </a:r>
            <a:r>
              <a:rPr lang="en-US" sz="2300" dirty="0">
                <a:solidFill>
                  <a:schemeClr val="accent6">
                    <a:lumMod val="75000"/>
                  </a:schemeClr>
                </a:solidFill>
              </a:rPr>
              <a:t>setters</a:t>
            </a:r>
            <a:r>
              <a:rPr lang="en-US" sz="2300" dirty="0"/>
              <a:t>.</a:t>
            </a:r>
          </a:p>
          <a:p>
            <a:r>
              <a:rPr lang="en-US" sz="2300" dirty="0"/>
              <a:t>It is worth noting that, for reducing the number of errors, </a:t>
            </a:r>
            <a:r>
              <a:rPr lang="en-US" sz="2300" dirty="0">
                <a:solidFill>
                  <a:srgbClr val="E46C0A"/>
                </a:solidFill>
              </a:rPr>
              <a:t>using the same name for method parameters and class attributes is a good practice!</a:t>
            </a:r>
          </a:p>
          <a:p>
            <a:r>
              <a:rPr lang="en-US" sz="2300" i="1" dirty="0"/>
              <a:t>Can be automatically generated in major IDEs</a:t>
            </a:r>
            <a:endParaRPr lang="en-US" sz="23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>
              <a:latin typeface="Courier"/>
              <a:cs typeface="Courier"/>
            </a:endParaRPr>
          </a:p>
          <a:p>
            <a:endParaRPr lang="en-US" sz="2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32DF02E-A3E5-1B41-BFD7-01587ECEA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00201"/>
            <a:ext cx="4495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class Car {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008000"/>
                </a:solidFill>
                <a:latin typeface="Consolas"/>
                <a:cs typeface="Consolas"/>
              </a:rPr>
              <a:t>  String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color</a:t>
            </a:r>
            <a:r>
              <a:rPr lang="en-US" sz="1600" dirty="0">
                <a:latin typeface="Consolas"/>
                <a:cs typeface="Consolas"/>
              </a:rPr>
              <a:t>; 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 ... 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 public </a:t>
            </a:r>
            <a:r>
              <a:rPr lang="en-US" sz="1600" dirty="0">
                <a:solidFill>
                  <a:srgbClr val="008000"/>
                </a:solidFill>
                <a:latin typeface="Consolas"/>
                <a:cs typeface="Consolas"/>
              </a:rPr>
              <a:t>String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solidFill>
                  <a:srgbClr val="FF0000"/>
                </a:solidFill>
                <a:latin typeface="Consolas"/>
                <a:cs typeface="Consolas"/>
              </a:rPr>
              <a:t>get</a:t>
            </a:r>
            <a:r>
              <a:rPr lang="en-US" sz="1600" dirty="0" err="1">
                <a:latin typeface="Consolas"/>
                <a:cs typeface="Consolas"/>
              </a:rPr>
              <a:t>Color</a:t>
            </a:r>
            <a:r>
              <a:rPr lang="en-US" sz="1600" dirty="0">
                <a:latin typeface="Consolas"/>
                <a:cs typeface="Consolas"/>
              </a:rPr>
              <a:t>()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   return </a:t>
            </a:r>
            <a:r>
              <a:rPr lang="en-US" sz="1600" dirty="0">
                <a:solidFill>
                  <a:srgbClr val="E46C0A"/>
                </a:solidFill>
                <a:latin typeface="Consolas"/>
                <a:cs typeface="Consolas"/>
              </a:rPr>
              <a:t>color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 }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 public void </a:t>
            </a:r>
            <a:r>
              <a:rPr lang="en-US" sz="1600" dirty="0" err="1">
                <a:solidFill>
                  <a:srgbClr val="FF0000"/>
                </a:solidFill>
                <a:latin typeface="Consolas"/>
                <a:cs typeface="Consolas"/>
              </a:rPr>
              <a:t>set</a:t>
            </a:r>
            <a:r>
              <a:rPr lang="en-US" sz="1600" dirty="0" err="1">
                <a:latin typeface="Consolas"/>
                <a:cs typeface="Consolas"/>
              </a:rPr>
              <a:t>Color</a:t>
            </a:r>
            <a:r>
              <a:rPr lang="en-US" sz="1600" dirty="0">
                <a:latin typeface="Consolas"/>
                <a:cs typeface="Consolas"/>
              </a:rPr>
              <a:t>(</a:t>
            </a:r>
            <a:r>
              <a:rPr lang="en-US" sz="1600" dirty="0">
                <a:solidFill>
                  <a:srgbClr val="008000"/>
                </a:solidFill>
                <a:latin typeface="Consolas"/>
                <a:cs typeface="Consolas"/>
              </a:rPr>
              <a:t>String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>
                <a:solidFill>
                  <a:srgbClr val="E46C0A"/>
                </a:solidFill>
                <a:latin typeface="Consolas"/>
                <a:cs typeface="Consolas"/>
              </a:rPr>
              <a:t>color</a:t>
            </a:r>
            <a:r>
              <a:rPr lang="en-US" sz="1600" dirty="0">
                <a:latin typeface="Consolas"/>
                <a:cs typeface="Consolas"/>
              </a:rPr>
              <a:t>)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this.</a:t>
            </a:r>
            <a:r>
              <a:rPr lang="en-US" sz="1600" dirty="0" err="1">
                <a:solidFill>
                  <a:srgbClr val="E46C0A"/>
                </a:solidFill>
                <a:latin typeface="Consolas"/>
                <a:cs typeface="Consolas"/>
              </a:rPr>
              <a:t>color</a:t>
            </a:r>
            <a:r>
              <a:rPr lang="en-US" sz="1600" dirty="0">
                <a:latin typeface="Consolas"/>
                <a:cs typeface="Consolas"/>
              </a:rPr>
              <a:t> = </a:t>
            </a:r>
            <a:r>
              <a:rPr lang="en-US" sz="1600" dirty="0">
                <a:solidFill>
                  <a:srgbClr val="E46C0A"/>
                </a:solidFill>
                <a:latin typeface="Consolas"/>
                <a:cs typeface="Consolas"/>
              </a:rPr>
              <a:t>color</a:t>
            </a:r>
            <a:r>
              <a:rPr lang="en-US" sz="1600" dirty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 }	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IT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216010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763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12EAC9EE-EF3D-3942-B551-335F0DA739E4}" type="slidenum">
              <a:rPr lang="en-US" sz="1400">
                <a:latin typeface="Arial" charset="0"/>
              </a:rPr>
              <a:pPr/>
              <a:t>90</a:t>
            </a:fld>
            <a:endParaRPr lang="en-US" sz="1400">
              <a:latin typeface="Arial" charset="0"/>
            </a:endParaRPr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Same problem, another view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Shape[] shapes = new Shape[16];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shapes[0] = new Circle();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shapes[1] = new Star();</a:t>
            </a:r>
          </a:p>
          <a:p>
            <a:pPr marL="0" indent="0">
              <a:buNone/>
            </a:pPr>
            <a:r>
              <a:rPr lang="mr-IN" sz="1800" dirty="0">
                <a:solidFill>
                  <a:srgbClr val="000000"/>
                </a:solidFill>
                <a:latin typeface="Consolas"/>
                <a:cs typeface="Consolas"/>
              </a:rPr>
              <a:t>…</a:t>
            </a:r>
            <a:endParaRPr lang="en-US" sz="1800" dirty="0">
              <a:solidFill>
                <a:srgbClr val="000000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for (Shape s : shapes)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	</a:t>
            </a:r>
            <a:r>
              <a:rPr lang="en-US" sz="1800" dirty="0" err="1">
                <a:solidFill>
                  <a:srgbClr val="000000"/>
                </a:solidFill>
                <a:latin typeface="Consolas"/>
                <a:cs typeface="Consolas"/>
              </a:rPr>
              <a:t>s.draw</a:t>
            </a: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(); </a:t>
            </a: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// Illegal, Shape does not have draw()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8967752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763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A23C1D92-EE58-6246-9F6B-BB400C2F8886}" type="slidenum">
              <a:rPr lang="en-US" sz="1400">
                <a:latin typeface="Arial" charset="0"/>
              </a:rPr>
              <a:pPr/>
              <a:t>91</a:t>
            </a:fld>
            <a:endParaRPr lang="en-US" sz="1400">
              <a:latin typeface="Arial" charset="0"/>
            </a:endParaRPr>
          </a:p>
        </p:txBody>
      </p:sp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A solution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800" dirty="0">
                <a:latin typeface="Consolas"/>
                <a:cs typeface="Consolas"/>
              </a:rPr>
              <a:t>abstract class Shape {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    abstract void draw();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800" dirty="0">
                <a:latin typeface="Consolas"/>
                <a:cs typeface="Consolas"/>
              </a:rPr>
              <a:t>class Star extends Shape {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    void draw() { ... }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    ...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800" dirty="0">
                <a:latin typeface="Consolas"/>
                <a:cs typeface="Consolas"/>
              </a:rPr>
              <a:t>class Circle extends Shape {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    void draw() { ... }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    ...</a:t>
            </a:r>
            <a:br>
              <a:rPr lang="en-US" sz="1800" dirty="0">
                <a:latin typeface="Consolas"/>
                <a:cs typeface="Consolas"/>
              </a:rPr>
            </a:br>
            <a:r>
              <a:rPr lang="en-US" sz="18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Shape s;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E46C0A"/>
                </a:solidFill>
                <a:latin typeface="Consolas"/>
                <a:cs typeface="Consolas"/>
              </a:rPr>
              <a:t>s = new Shape(); // Illegal, Shape is abstract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s = new Star();  // Legal, because a Star </a:t>
            </a:r>
            <a:r>
              <a:rPr lang="en-US" sz="1800" b="1" i="1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is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 a Shape</a:t>
            </a:r>
          </a:p>
          <a:p>
            <a:pPr marL="0" indent="0">
              <a:buNone/>
            </a:pPr>
            <a:r>
              <a:rPr lang="en-US" sz="1800" dirty="0" err="1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s.draw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Consolas"/>
                <a:cs typeface="Consolas"/>
              </a:rPr>
              <a:t>();        // Legal, Shape does have draw()</a:t>
            </a:r>
            <a:endParaRPr lang="en-US" sz="1800" b="1" i="1" dirty="0">
              <a:solidFill>
                <a:schemeClr val="accent3">
                  <a:lumMod val="75000"/>
                </a:schemeClr>
              </a:solidFill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800" dirty="0"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8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47104387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FC420-625F-FF4F-AFD4-A7286D8FF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Another</a:t>
            </a:r>
            <a:r>
              <a:rPr lang="it-IT" dirty="0"/>
              <a:t> </a:t>
            </a:r>
            <a:r>
              <a:rPr lang="it-IT" dirty="0" err="1"/>
              <a:t>problem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1291D-7BF0-9B49-A1B1-3CDB973271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Let’s</a:t>
            </a:r>
            <a:r>
              <a:rPr lang="it-IT" dirty="0"/>
              <a:t> suppose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shapes</a:t>
            </a:r>
            <a:r>
              <a:rPr lang="it-IT" dirty="0"/>
              <a:t> must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capabilities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Drawing</a:t>
            </a:r>
            <a:r>
              <a:rPr lang="it-IT" dirty="0"/>
              <a:t>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own</a:t>
            </a:r>
            <a:r>
              <a:rPr lang="it-IT" dirty="0"/>
              <a:t> </a:t>
            </a:r>
            <a:r>
              <a:rPr lang="it-IT" dirty="0" err="1"/>
              <a:t>shape</a:t>
            </a:r>
            <a:r>
              <a:rPr lang="it-IT" dirty="0"/>
              <a:t> [</a:t>
            </a:r>
            <a:r>
              <a:rPr lang="it-IT" dirty="0" err="1"/>
              <a:t>draw</a:t>
            </a:r>
            <a:r>
              <a:rPr lang="it-IT" dirty="0"/>
              <a:t>() </a:t>
            </a:r>
            <a:r>
              <a:rPr lang="it-IT" dirty="0" err="1"/>
              <a:t>method</a:t>
            </a:r>
            <a:r>
              <a:rPr lang="it-IT" dirty="0"/>
              <a:t>] </a:t>
            </a:r>
          </a:p>
          <a:p>
            <a:pPr lvl="1"/>
            <a:r>
              <a:rPr lang="it-IT" dirty="0" err="1"/>
              <a:t>Setting</a:t>
            </a:r>
            <a:r>
              <a:rPr lang="it-IT" dirty="0"/>
              <a:t> a </a:t>
            </a:r>
            <a:r>
              <a:rPr lang="it-IT" dirty="0" err="1"/>
              <a:t>unique</a:t>
            </a:r>
            <a:r>
              <a:rPr lang="it-IT" dirty="0"/>
              <a:t> ID [</a:t>
            </a:r>
            <a:r>
              <a:rPr lang="it-IT" dirty="0" err="1"/>
              <a:t>setID</a:t>
            </a:r>
            <a:r>
              <a:rPr lang="it-IT" dirty="0"/>
              <a:t>() </a:t>
            </a:r>
            <a:r>
              <a:rPr lang="it-IT" dirty="0" err="1"/>
              <a:t>method</a:t>
            </a:r>
            <a:r>
              <a:rPr lang="it-IT" dirty="0"/>
              <a:t>]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A2518A6C-5427-E443-8216-7CC7B13D2866}"/>
              </a:ext>
            </a:extLst>
          </p:cNvPr>
          <p:cNvSpPr txBox="1">
            <a:spLocks/>
          </p:cNvSpPr>
          <p:nvPr/>
        </p:nvSpPr>
        <p:spPr>
          <a:xfrm>
            <a:off x="8763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>
                <a:latin typeface="Arial" charset="0"/>
              </a:rPr>
              <a:pPr/>
              <a:t>92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1643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B9822-DD0C-FA4C-9332-ED36122A5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</a:t>
            </a:r>
            <a:r>
              <a:rPr lang="it-IT" dirty="0" err="1"/>
              <a:t>solution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C6A55-75CC-DD4A-B58A-18929B5E65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can keep the Shape class abstract while providing a common implementation of the </a:t>
            </a:r>
            <a:r>
              <a:rPr lang="en-US" sz="1800" dirty="0" err="1"/>
              <a:t>setID</a:t>
            </a:r>
            <a:r>
              <a:rPr lang="en-US" sz="1800" dirty="0"/>
              <a:t>() method.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>
                <a:solidFill>
                  <a:schemeClr val="accent6">
                    <a:lumMod val="75000"/>
                  </a:schemeClr>
                </a:solidFill>
              </a:rPr>
              <a:t>Benefits</a:t>
            </a:r>
          </a:p>
          <a:p>
            <a:pPr>
              <a:buAutoNum type="arabicPeriod"/>
            </a:pPr>
            <a:r>
              <a:rPr lang="en-US" sz="1800" dirty="0"/>
              <a:t>Shape cannot be instantiated</a:t>
            </a:r>
          </a:p>
          <a:p>
            <a:pPr>
              <a:buAutoNum type="arabicPeriod"/>
            </a:pPr>
            <a:r>
              <a:rPr lang="en-US" sz="1800" dirty="0"/>
              <a:t>Shape subclasses can redefine draw()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>
                <a:solidFill>
                  <a:schemeClr val="accent6">
                    <a:lumMod val="75000"/>
                  </a:schemeClr>
                </a:solidFill>
              </a:rPr>
              <a:t>Drawbacks</a:t>
            </a:r>
          </a:p>
          <a:p>
            <a:pPr>
              <a:buFont typeface="+mj-lt"/>
              <a:buAutoNum type="arabicPeriod"/>
            </a:pPr>
            <a:r>
              <a:rPr lang="en-US" sz="1800" dirty="0"/>
              <a:t>We partially loose the possibility to define abstract concepts such as Shape. Now Shape contains code!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52F919-387C-6044-808D-B9FD1231FC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abstract class Shape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  void </a:t>
            </a:r>
            <a:r>
              <a:rPr lang="en-US" sz="1400" dirty="0" err="1">
                <a:latin typeface="Consolas"/>
                <a:cs typeface="Consolas"/>
              </a:rPr>
              <a:t>setID</a:t>
            </a:r>
            <a:r>
              <a:rPr lang="en-US" sz="1400" dirty="0">
                <a:latin typeface="Consolas"/>
                <a:cs typeface="Consolas"/>
              </a:rPr>
              <a:t>() { . . . };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abstract void draw();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class Star extends Shape {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void draw() { ... }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...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class Circle extends Shape {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void draw() { ... }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...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endParaRPr lang="it-IT" sz="1400" dirty="0"/>
          </a:p>
          <a:p>
            <a:pPr marL="0" indent="0">
              <a:buNone/>
            </a:pPr>
            <a:endParaRPr lang="it-IT" sz="1400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58FF59D1-59E1-924F-9BB2-58A1BC9D4EF8}"/>
              </a:ext>
            </a:extLst>
          </p:cNvPr>
          <p:cNvSpPr txBox="1">
            <a:spLocks/>
          </p:cNvSpPr>
          <p:nvPr/>
        </p:nvSpPr>
        <p:spPr>
          <a:xfrm>
            <a:off x="8763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>
                <a:latin typeface="Arial" charset="0"/>
              </a:rPr>
              <a:pPr/>
              <a:t>93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74702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B9822-DD0C-FA4C-9332-ED36122A5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solution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C6A55-75CC-DD4A-B58A-18929B5E65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We can use a Shape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</a:rPr>
              <a:t> Interface</a:t>
            </a:r>
            <a:r>
              <a:rPr lang="en-US" sz="1800" dirty="0"/>
              <a:t>. </a:t>
            </a:r>
          </a:p>
          <a:p>
            <a:r>
              <a:rPr lang="en-US" sz="1800" dirty="0">
                <a:solidFill>
                  <a:schemeClr val="accent6">
                    <a:lumMod val="75000"/>
                  </a:schemeClr>
                </a:solidFill>
              </a:rPr>
              <a:t>Interfaces are special classes for 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declaring methods without supplying implementations</a:t>
            </a:r>
            <a:endParaRPr lang="en-US" sz="1800" dirty="0">
              <a:solidFill>
                <a:schemeClr val="accent6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800" dirty="0">
                <a:solidFill>
                  <a:schemeClr val="accent6">
                    <a:lumMod val="75000"/>
                  </a:schemeClr>
                </a:solidFill>
                <a:cs typeface="Calibri"/>
              </a:rPr>
              <a:t>All their methods are implicitly public and abstract</a:t>
            </a:r>
          </a:p>
          <a:p>
            <a:r>
              <a:rPr lang="en-US" sz="1800" dirty="0">
                <a:cs typeface="Calibri"/>
              </a:rPr>
              <a:t>Interfaces cannot be instantiated because they do not contain actual code</a:t>
            </a:r>
          </a:p>
          <a:p>
            <a:r>
              <a:rPr lang="en-US" sz="1800" dirty="0">
                <a:cs typeface="Calibri"/>
              </a:rPr>
              <a:t>When a class implements an interface, </a:t>
            </a:r>
            <a:r>
              <a:rPr lang="en-US" sz="1800" dirty="0">
                <a:solidFill>
                  <a:srgbClr val="E46C0A"/>
                </a:solidFill>
                <a:cs typeface="Calibri"/>
              </a:rPr>
              <a:t>it promises to </a:t>
            </a:r>
            <a:r>
              <a:rPr lang="en-US" sz="1800" i="1" dirty="0">
                <a:solidFill>
                  <a:srgbClr val="E46C0A"/>
                </a:solidFill>
                <a:cs typeface="Calibri"/>
              </a:rPr>
              <a:t>define</a:t>
            </a:r>
            <a:r>
              <a:rPr lang="en-US" sz="1800" dirty="0">
                <a:solidFill>
                  <a:srgbClr val="E46C0A"/>
                </a:solidFill>
                <a:cs typeface="Calibri"/>
              </a:rPr>
              <a:t> all the methods </a:t>
            </a:r>
            <a:r>
              <a:rPr lang="en-US" sz="1800" i="1" dirty="0">
                <a:solidFill>
                  <a:srgbClr val="E46C0A"/>
                </a:solidFill>
                <a:cs typeface="Calibri"/>
              </a:rPr>
              <a:t>declared</a:t>
            </a:r>
            <a:r>
              <a:rPr lang="en-US" sz="1800" dirty="0">
                <a:solidFill>
                  <a:srgbClr val="E46C0A"/>
                </a:solidFill>
                <a:cs typeface="Calibri"/>
              </a:rPr>
              <a:t> in the interface</a:t>
            </a:r>
          </a:p>
          <a:p>
            <a:endParaRPr lang="en-US" sz="1800" dirty="0">
              <a:cs typeface="Calibri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52F919-387C-6044-808D-B9FD1231FC9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interface Shape()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 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public abstract </a:t>
            </a:r>
            <a:r>
              <a:rPr lang="en-US" sz="1400" dirty="0">
                <a:latin typeface="Consolas"/>
                <a:cs typeface="Consolas"/>
              </a:rPr>
              <a:t>void </a:t>
            </a:r>
            <a:r>
              <a:rPr lang="en-US" sz="1400" dirty="0" err="1">
                <a:latin typeface="Consolas"/>
                <a:cs typeface="Consolas"/>
              </a:rPr>
              <a:t>setID</a:t>
            </a:r>
            <a:r>
              <a:rPr lang="en-US" sz="1400" dirty="0">
                <a:latin typeface="Consolas"/>
                <a:cs typeface="Consolas"/>
              </a:rPr>
              <a:t>();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public abstract </a:t>
            </a:r>
            <a:r>
              <a:rPr lang="en-US" sz="1400" dirty="0">
                <a:latin typeface="Consolas"/>
                <a:cs typeface="Consolas"/>
              </a:rPr>
              <a:t>void draw();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abstract class </a:t>
            </a:r>
            <a:r>
              <a:rPr lang="en-US" sz="1400" dirty="0" err="1">
                <a:latin typeface="Consolas"/>
                <a:cs typeface="Consolas"/>
              </a:rPr>
              <a:t>AbstractShape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implements</a:t>
            </a:r>
            <a:r>
              <a:rPr lang="en-US" sz="1400" dirty="0">
                <a:latin typeface="Consolas"/>
                <a:cs typeface="Consolas"/>
              </a:rPr>
              <a:t> Shape {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    void </a:t>
            </a:r>
            <a:r>
              <a:rPr lang="en-US" sz="1400" dirty="0" err="1">
                <a:latin typeface="Consolas"/>
                <a:cs typeface="Consolas"/>
              </a:rPr>
              <a:t>setID</a:t>
            </a:r>
            <a:r>
              <a:rPr lang="en-US" sz="1400" dirty="0">
                <a:latin typeface="Consolas"/>
                <a:cs typeface="Consolas"/>
              </a:rPr>
              <a:t>() { . . . };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abstract void draw();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class Star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extends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AbstractShape</a:t>
            </a:r>
            <a:r>
              <a:rPr lang="en-US" sz="1400" dirty="0">
                <a:latin typeface="Consolas"/>
                <a:cs typeface="Consolas"/>
              </a:rPr>
              <a:t> {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void draw() { ... }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...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90000"/>
              </a:lnSpc>
              <a:buNone/>
            </a:pPr>
            <a:endParaRPr lang="en-US" sz="1400" dirty="0">
              <a:latin typeface="Consolas"/>
              <a:cs typeface="Consolas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1400" dirty="0">
                <a:latin typeface="Consolas"/>
                <a:cs typeface="Consolas"/>
              </a:rPr>
              <a:t>class Circle </a:t>
            </a:r>
            <a:r>
              <a:rPr lang="en-US" sz="1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extends</a:t>
            </a:r>
            <a:r>
              <a:rPr lang="en-US" sz="1400" dirty="0">
                <a:latin typeface="Consolas"/>
                <a:cs typeface="Consolas"/>
              </a:rPr>
              <a:t> </a:t>
            </a:r>
            <a:r>
              <a:rPr lang="en-US" sz="1400" dirty="0" err="1">
                <a:latin typeface="Consolas"/>
                <a:cs typeface="Consolas"/>
              </a:rPr>
              <a:t>AbstractShape</a:t>
            </a:r>
            <a:r>
              <a:rPr lang="en-US" sz="1400" dirty="0">
                <a:latin typeface="Consolas"/>
                <a:cs typeface="Consolas"/>
              </a:rPr>
              <a:t> {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void draw() { ... }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    ...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}</a:t>
            </a:r>
          </a:p>
          <a:p>
            <a:endParaRPr lang="it-IT" sz="1400" dirty="0"/>
          </a:p>
          <a:p>
            <a:pPr marL="0" indent="0">
              <a:buNone/>
            </a:pPr>
            <a:endParaRPr lang="it-IT" sz="1400" dirty="0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8E1CDF17-4E02-5B4C-ABD9-F7B22136D28A}"/>
              </a:ext>
            </a:extLst>
          </p:cNvPr>
          <p:cNvSpPr/>
          <p:nvPr/>
        </p:nvSpPr>
        <p:spPr>
          <a:xfrm>
            <a:off x="11395747" y="1601590"/>
            <a:ext cx="133672" cy="4661892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64AD6F-EB50-6D47-B98A-EDD30881412F}"/>
              </a:ext>
            </a:extLst>
          </p:cNvPr>
          <p:cNvSpPr txBox="1"/>
          <p:nvPr/>
        </p:nvSpPr>
        <p:spPr>
          <a:xfrm>
            <a:off x="9122732" y="5941498"/>
            <a:ext cx="2017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Level of </a:t>
            </a:r>
            <a:r>
              <a:rPr lang="it-IT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abstraction</a:t>
            </a:r>
            <a:endParaRPr lang="it-IT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DBC27C2B-4D33-534D-8CC2-153AA4384156}"/>
              </a:ext>
            </a:extLst>
          </p:cNvPr>
          <p:cNvSpPr txBox="1">
            <a:spLocks/>
          </p:cNvSpPr>
          <p:nvPr/>
        </p:nvSpPr>
        <p:spPr>
          <a:xfrm>
            <a:off x="8763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>
                <a:latin typeface="Arial" charset="0"/>
              </a:rPr>
              <a:pPr/>
              <a:t>94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290391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3600" dirty="0">
                <a:latin typeface="Calibri"/>
                <a:cs typeface="Calibri"/>
              </a:rPr>
              <a:t>Specialization and partial implementation</a:t>
            </a:r>
            <a:endParaRPr lang="en-US" sz="3200" dirty="0">
              <a:latin typeface="Calibri"/>
              <a:cs typeface="Calibri"/>
            </a:endParaRPr>
          </a:p>
        </p:txBody>
      </p:sp>
      <p:sp>
        <p:nvSpPr>
          <p:cNvPr id="4403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Interfaces can be specialized</a:t>
            </a:r>
          </a:p>
          <a:p>
            <a:pPr lvl="1"/>
            <a:r>
              <a:rPr lang="en-US" dirty="0">
                <a:latin typeface="Calibri"/>
                <a:cs typeface="Calibri"/>
              </a:rPr>
              <a:t>Specializing an interface means adding new methods in derived interfaces. Overriding methods does not make sense in interfaces because code is absent.</a:t>
            </a:r>
          </a:p>
          <a:p>
            <a:pPr eaLnBrk="1" hangingPunct="1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Interfaces can be partially implemented</a:t>
            </a:r>
          </a:p>
          <a:p>
            <a:pPr lvl="1"/>
            <a:r>
              <a:rPr lang="en-US" dirty="0">
                <a:latin typeface="Calibri"/>
                <a:cs typeface="Calibri"/>
              </a:rPr>
              <a:t>Partial implementations of interfaces can be found in abstract classes. The unimplemented methods must be marked as abstract.</a:t>
            </a:r>
          </a:p>
          <a:p>
            <a:pPr eaLnBrk="1" hangingPunct="1"/>
            <a:endParaRPr lang="en-US" dirty="0">
              <a:latin typeface="Calibri"/>
              <a:cs typeface="Calibri"/>
            </a:endParaRPr>
          </a:p>
        </p:txBody>
      </p:sp>
      <p:sp>
        <p:nvSpPr>
          <p:cNvPr id="44033" name="Slide Number Placeholder 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24C3E8C3-3685-2E40-A302-58278C5FCF76}" type="slidenum">
              <a:rPr lang="en-US" sz="1400">
                <a:latin typeface="Arial" charset="0"/>
              </a:rPr>
              <a:pPr/>
              <a:t>95</a:t>
            </a:fld>
            <a:endParaRPr lang="en-US" sz="140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47768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Calibri"/>
                <a:cs typeface="Calibri"/>
              </a:rPr>
              <a:t>Multiple inheritance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In Java, a class can only extend one class, but can implement multiple interfaces</a:t>
            </a:r>
          </a:p>
          <a:p>
            <a:pPr lvl="1" eaLnBrk="1" hangingPunct="1"/>
            <a:r>
              <a:rPr lang="en-US" dirty="0">
                <a:latin typeface="Calibri"/>
                <a:cs typeface="Calibri"/>
              </a:rPr>
              <a:t>This lets the class fill multiple </a:t>
            </a:r>
            <a:r>
              <a:rPr lang="en-US" altLang="ja-JP" i="1" dirty="0">
                <a:latin typeface="Calibri"/>
                <a:cs typeface="Calibri"/>
              </a:rPr>
              <a:t>roles </a:t>
            </a:r>
            <a:r>
              <a:rPr lang="en-US" altLang="ja-JP" dirty="0">
                <a:latin typeface="Calibri"/>
                <a:cs typeface="Calibri"/>
              </a:rPr>
              <a:t>(i.e., multiple set of methods)</a:t>
            </a:r>
          </a:p>
          <a:p>
            <a:pPr lvl="1" eaLnBrk="1" hangingPunct="1"/>
            <a:r>
              <a:rPr lang="en-US" dirty="0">
                <a:latin typeface="Calibri"/>
                <a:cs typeface="Calibri"/>
              </a:rPr>
              <a:t>In graphical interfaces (GUIs), it is common to have one class implementing several listeners (i.e., interfaces)</a:t>
            </a:r>
          </a:p>
          <a:p>
            <a:pPr marL="0" indent="0">
              <a:buNone/>
            </a:pPr>
            <a:br>
              <a:rPr lang="en-US" dirty="0">
                <a:latin typeface="Calibri"/>
                <a:cs typeface="Calibri"/>
              </a:rPr>
            </a:br>
            <a:r>
              <a:rPr lang="en-US" sz="2400" dirty="0">
                <a:latin typeface="Consolas"/>
                <a:cs typeface="Consolas"/>
              </a:rPr>
              <a:t>class Application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extends</a:t>
            </a: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err="1">
                <a:latin typeface="Consolas"/>
                <a:cs typeface="Consolas"/>
              </a:rPr>
              <a:t>JFrame</a:t>
            </a: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implements</a:t>
            </a:r>
            <a:r>
              <a:rPr lang="en-US" sz="2400" dirty="0">
                <a:latin typeface="Consolas"/>
                <a:cs typeface="Consolas"/>
              </a:rPr>
              <a:t>  ActionListener, </a:t>
            </a:r>
            <a:r>
              <a:rPr lang="en-US" sz="2400" dirty="0" err="1">
                <a:latin typeface="Consolas"/>
                <a:cs typeface="Consolas"/>
              </a:rPr>
              <a:t>KeyListener</a:t>
            </a:r>
            <a:r>
              <a:rPr lang="en-US" sz="2400" dirty="0">
                <a:latin typeface="Consolas"/>
                <a:cs typeface="Consolas"/>
              </a:rPr>
              <a:t> {</a:t>
            </a:r>
            <a:br>
              <a:rPr lang="en-US" sz="2400" dirty="0">
                <a:latin typeface="Consolas"/>
                <a:cs typeface="Consolas"/>
              </a:rPr>
            </a:br>
            <a:r>
              <a:rPr lang="en-US" sz="2400" dirty="0">
                <a:latin typeface="Consolas"/>
                <a:cs typeface="Consolas"/>
              </a:rPr>
              <a:t>    ...</a:t>
            </a:r>
            <a:br>
              <a:rPr lang="en-US" sz="2400" dirty="0">
                <a:latin typeface="Consolas"/>
                <a:cs typeface="Consolas"/>
              </a:rPr>
            </a:br>
            <a:r>
              <a:rPr lang="en-US" sz="2400" dirty="0">
                <a:latin typeface="Consolas"/>
                <a:cs typeface="Consolas"/>
              </a:rPr>
              <a:t>}</a:t>
            </a:r>
          </a:p>
        </p:txBody>
      </p:sp>
      <p:sp>
        <p:nvSpPr>
          <p:cNvPr id="46081" name="Slide Number Placeholder 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7C7FDE83-7A1F-4B46-BC2A-B32D90E4E6B5}" type="slidenum">
              <a:rPr lang="en-US" sz="1400">
                <a:latin typeface="Arial" charset="0"/>
              </a:rPr>
              <a:pPr/>
              <a:t>96</a:t>
            </a:fld>
            <a:endParaRPr lang="en-US" sz="140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00102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Multiple inheritance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public 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onsolas"/>
                <a:cs typeface="Consolas"/>
              </a:rPr>
              <a:t>class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GroudVehicle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activateWheels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public </a:t>
            </a:r>
            <a:r>
              <a:rPr lang="en-US" sz="1600" dirty="0">
                <a:solidFill>
                  <a:srgbClr val="E46C0A"/>
                </a:solidFill>
                <a:latin typeface="Consolas"/>
                <a:cs typeface="Consolas"/>
              </a:rPr>
              <a:t>class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WaterVehicle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activateWaterFans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//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Not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allowed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in Java!!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Only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one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class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can be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extended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!</a:t>
            </a: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public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class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it-IT" sz="1600" dirty="0" err="1">
                <a:latin typeface="Consolas"/>
                <a:cs typeface="Consolas"/>
              </a:rPr>
              <a:t>Anphibian</a:t>
            </a:r>
            <a:r>
              <a:rPr lang="it-IT" sz="1600" dirty="0">
                <a:latin typeface="Consolas"/>
                <a:cs typeface="Consolas"/>
              </a:rPr>
              <a:t>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extends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GroudVehicle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WaterVehicle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457200" lvl="1" indent="0">
              <a:buNone/>
            </a:pPr>
            <a:r>
              <a:rPr lang="en-US" sz="16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41713670-84E6-6244-85B6-E38989D65219}"/>
              </a:ext>
            </a:extLst>
          </p:cNvPr>
          <p:cNvSpPr txBox="1">
            <a:spLocks/>
          </p:cNvSpPr>
          <p:nvPr/>
        </p:nvSpPr>
        <p:spPr>
          <a:xfrm>
            <a:off x="8763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>
                <a:latin typeface="Arial" charset="0"/>
              </a:rPr>
              <a:pPr/>
              <a:t>97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051025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Multiple inheritance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public </a:t>
            </a:r>
            <a:r>
              <a:rPr lang="en-US" sz="1600" dirty="0">
                <a:solidFill>
                  <a:srgbClr val="E46C0A"/>
                </a:solidFill>
                <a:latin typeface="Consolas"/>
                <a:cs typeface="Consolas"/>
              </a:rPr>
              <a:t>interface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GroudVehicle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activateWheels</a:t>
            </a:r>
            <a:r>
              <a:rPr lang="en-US" sz="1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public </a:t>
            </a:r>
            <a:r>
              <a:rPr lang="en-US" sz="1600" dirty="0">
                <a:solidFill>
                  <a:srgbClr val="E46C0A"/>
                </a:solidFill>
                <a:latin typeface="Consolas"/>
                <a:cs typeface="Consolas"/>
              </a:rPr>
              <a:t>interface</a:t>
            </a:r>
            <a:r>
              <a:rPr lang="en-US" sz="1600" dirty="0"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WaterVehicle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activateWaterFans</a:t>
            </a:r>
            <a:r>
              <a:rPr lang="en-US" sz="1600" dirty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 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public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class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it-IT" sz="1600" dirty="0" err="1">
                <a:latin typeface="Consolas"/>
                <a:cs typeface="Consolas"/>
              </a:rPr>
              <a:t>Anphibian</a:t>
            </a:r>
            <a:r>
              <a:rPr lang="it-IT" sz="1600" dirty="0">
                <a:latin typeface="Consolas"/>
                <a:cs typeface="Consolas"/>
              </a:rPr>
              <a:t> </a:t>
            </a:r>
            <a:r>
              <a:rPr lang="it-IT" sz="1600" dirty="0" err="1">
                <a:solidFill>
                  <a:srgbClr val="E46C0A"/>
                </a:solidFill>
                <a:latin typeface="Consolas"/>
                <a:cs typeface="Consolas"/>
              </a:rPr>
              <a:t>implements</a:t>
            </a:r>
            <a:r>
              <a:rPr lang="it-IT" sz="1600" dirty="0">
                <a:solidFill>
                  <a:srgbClr val="E46C0A"/>
                </a:solidFill>
                <a:latin typeface="Consolas"/>
                <a:cs typeface="Consolas"/>
              </a:rPr>
              <a:t> </a:t>
            </a:r>
            <a:r>
              <a:rPr lang="en-US" sz="1600" dirty="0" err="1">
                <a:latin typeface="Consolas"/>
                <a:cs typeface="Consolas"/>
              </a:rPr>
              <a:t>GroudVehicle</a:t>
            </a:r>
            <a:r>
              <a:rPr lang="en-US" sz="1600" dirty="0">
                <a:latin typeface="Consolas"/>
                <a:cs typeface="Consolas"/>
              </a:rPr>
              <a:t>, </a:t>
            </a:r>
            <a:r>
              <a:rPr lang="en-US" sz="1600" dirty="0" err="1">
                <a:latin typeface="Consolas"/>
                <a:cs typeface="Consolas"/>
              </a:rPr>
              <a:t>WaterVehicle</a:t>
            </a:r>
            <a:r>
              <a:rPr lang="en-US" sz="1600" dirty="0">
                <a:latin typeface="Consolas"/>
                <a:cs typeface="Consolas"/>
              </a:rPr>
              <a:t> {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activateWheels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en-US" sz="1600" dirty="0" err="1">
                <a:latin typeface="Consolas"/>
                <a:cs typeface="Consolas"/>
              </a:rPr>
              <a:t>activateWaterFans</a:t>
            </a:r>
            <a:r>
              <a:rPr lang="en-US" sz="1600" dirty="0">
                <a:latin typeface="Consolas"/>
                <a:cs typeface="Consolas"/>
              </a:rPr>
              <a:t>() {</a:t>
            </a:r>
            <a:r>
              <a:rPr lang="mr-IN" sz="1600" dirty="0">
                <a:latin typeface="Consolas"/>
                <a:cs typeface="Consolas"/>
              </a:rPr>
              <a:t>…</a:t>
            </a:r>
            <a:r>
              <a:rPr lang="en-US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600" dirty="0">
                <a:latin typeface="Consolas"/>
                <a:cs typeface="Consolas"/>
              </a:rPr>
              <a:t>	</a:t>
            </a:r>
            <a:r>
              <a:rPr lang="mr-IN" sz="1600" dirty="0">
                <a:latin typeface="Consolas"/>
                <a:cs typeface="Consolas"/>
              </a:rPr>
              <a:t>…</a:t>
            </a: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it-IT" sz="1600" dirty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endParaRPr lang="it-IT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1600" dirty="0">
              <a:latin typeface="Consolas"/>
              <a:cs typeface="Consolas"/>
            </a:endParaRPr>
          </a:p>
          <a:p>
            <a:pPr marL="457200" lvl="1" indent="0">
              <a:buNone/>
            </a:pPr>
            <a:r>
              <a:rPr lang="en-US" sz="16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EA8E821E-23E9-D747-8AB9-E6970B5C13E5}"/>
              </a:ext>
            </a:extLst>
          </p:cNvPr>
          <p:cNvSpPr txBox="1">
            <a:spLocks/>
          </p:cNvSpPr>
          <p:nvPr/>
        </p:nvSpPr>
        <p:spPr>
          <a:xfrm>
            <a:off x="8763000" y="6400800"/>
            <a:ext cx="1905000" cy="4572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2pPr>
            <a:lvl3pPr marL="11430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3pPr>
            <a:lvl4pPr marL="16002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4pPr>
            <a:lvl5pPr marL="2057400" indent="-228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ＭＳ Ｐゴシック" charset="0"/>
                <a:cs typeface="+mn-cs"/>
              </a:defRPr>
            </a:lvl9pPr>
          </a:lstStyle>
          <a:p>
            <a:fld id="{53B43709-A97F-804F-97AF-09B91E0C9B75}" type="slidenum">
              <a:rPr lang="en-US" sz="1400">
                <a:latin typeface="Arial" charset="0"/>
              </a:rPr>
              <a:pPr/>
              <a:t>98</a:t>
            </a:fld>
            <a:endParaRPr lang="en-US" sz="1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34676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Trebuchet MS" charset="0"/>
              </a:rPr>
              <a:t>Interfaces and </a:t>
            </a:r>
            <a:r>
              <a:rPr lang="en-US" dirty="0" err="1">
                <a:solidFill>
                  <a:schemeClr val="tx1"/>
                </a:solidFill>
                <a:latin typeface="Trebuchet MS" charset="0"/>
              </a:rPr>
              <a:t>instanceof</a:t>
            </a:r>
            <a:endParaRPr lang="en-US" dirty="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501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dirty="0" err="1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instanceof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2400" dirty="0">
                <a:latin typeface="Calibri"/>
                <a:cs typeface="Calibri"/>
              </a:rPr>
              <a:t>is a keyword that tells you whether a variable </a:t>
            </a:r>
            <a:br>
              <a:rPr lang="en-US" sz="2400" dirty="0">
                <a:latin typeface="Calibri"/>
                <a:cs typeface="Calibri"/>
              </a:rPr>
            </a:br>
            <a:r>
              <a:rPr lang="ja-JP" altLang="en-US" sz="2400" dirty="0">
                <a:latin typeface="Calibri"/>
                <a:cs typeface="Calibri"/>
              </a:rPr>
              <a:t>“</a:t>
            </a:r>
            <a:r>
              <a:rPr lang="en-US" altLang="ja-JP" sz="2400" dirty="0">
                <a:latin typeface="Calibri"/>
                <a:cs typeface="Calibri"/>
              </a:rPr>
              <a:t>is a</a:t>
            </a:r>
            <a:r>
              <a:rPr lang="ja-JP" altLang="en-US" sz="2400" dirty="0">
                <a:latin typeface="Calibri"/>
                <a:cs typeface="Calibri"/>
              </a:rPr>
              <a:t>”</a:t>
            </a:r>
            <a:r>
              <a:rPr lang="en-US" altLang="ja-JP" sz="2400" dirty="0">
                <a:latin typeface="Calibri"/>
                <a:cs typeface="Calibri"/>
              </a:rPr>
              <a:t> member of a class or interface</a:t>
            </a:r>
          </a:p>
          <a:p>
            <a:pPr eaLnBrk="1" hangingPunct="1"/>
            <a:r>
              <a:rPr lang="en-US" altLang="ja-JP" sz="2400" dirty="0">
                <a:latin typeface="Calibri"/>
                <a:cs typeface="Calibri"/>
              </a:rPr>
              <a:t>Membership of a class or interfaces can be translated with </a:t>
            </a:r>
            <a:r>
              <a:rPr lang="en-US" altLang="ja-JP" sz="2400" dirty="0">
                <a:solidFill>
                  <a:schemeClr val="accent6">
                    <a:lumMod val="75000"/>
                  </a:schemeClr>
                </a:solidFill>
                <a:latin typeface="Calibri"/>
                <a:cs typeface="Calibri"/>
              </a:rPr>
              <a:t>“has its methods implemented”</a:t>
            </a:r>
          </a:p>
          <a:p>
            <a:pPr lvl="1" eaLnBrk="1" hangingPunct="1">
              <a:buClr>
                <a:srgbClr val="FFFF99"/>
              </a:buClr>
              <a:buFont typeface="Wingdings" charset="0"/>
              <a:buNone/>
            </a:pPr>
            <a:endParaRPr lang="en-US" sz="1600" dirty="0">
              <a:latin typeface="Courier"/>
              <a:cs typeface="Courier"/>
            </a:endParaRPr>
          </a:p>
          <a:p>
            <a:pPr lvl="1" eaLnBrk="1" hangingPunct="1">
              <a:buClr>
                <a:srgbClr val="FFFF99"/>
              </a:buClr>
              <a:buFont typeface="Wingdings" charset="0"/>
              <a:buNone/>
            </a:pPr>
            <a:r>
              <a:rPr lang="en-US" sz="2000" dirty="0">
                <a:latin typeface="Consolas"/>
                <a:cs typeface="Consolas"/>
              </a:rPr>
              <a:t>class Dog extends Animal implements Pet {...} </a:t>
            </a:r>
          </a:p>
          <a:p>
            <a:pPr lvl="1" eaLnBrk="1" hangingPunct="1">
              <a:buClr>
                <a:srgbClr val="FFFF99"/>
              </a:buClr>
              <a:buFont typeface="Wingdings" charset="0"/>
              <a:buNone/>
            </a:pPr>
            <a:r>
              <a:rPr lang="en-US" sz="2000" dirty="0">
                <a:latin typeface="Consolas"/>
                <a:cs typeface="Consolas"/>
              </a:rPr>
              <a:t>Dog </a:t>
            </a:r>
            <a:r>
              <a:rPr lang="en-US" sz="2000" dirty="0" err="1">
                <a:latin typeface="Consolas"/>
                <a:cs typeface="Consolas"/>
              </a:rPr>
              <a:t>lessie</a:t>
            </a:r>
            <a:r>
              <a:rPr lang="en-US" sz="2000" dirty="0">
                <a:latin typeface="Consolas"/>
                <a:cs typeface="Consolas"/>
              </a:rPr>
              <a:t> = new Dog();						 </a:t>
            </a:r>
            <a:br>
              <a:rPr lang="en-US" sz="2000" dirty="0">
                <a:latin typeface="Consolas"/>
                <a:cs typeface="Consolas"/>
              </a:rPr>
            </a:br>
            <a:endParaRPr lang="en-US" sz="2000" dirty="0">
              <a:latin typeface="Consolas"/>
              <a:cs typeface="Consolas"/>
            </a:endParaRPr>
          </a:p>
          <a:p>
            <a:pPr marL="457200" lvl="1" indent="0">
              <a:buClr>
                <a:srgbClr val="FFFF99"/>
              </a:buClr>
              <a:buNone/>
            </a:pPr>
            <a:r>
              <a:rPr lang="en-US" sz="2000" dirty="0" err="1">
                <a:latin typeface="Consolas"/>
                <a:cs typeface="Consolas"/>
              </a:rPr>
              <a:t>lessie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 err="1">
                <a:solidFill>
                  <a:srgbClr val="008000"/>
                </a:solidFill>
                <a:latin typeface="Consolas"/>
                <a:cs typeface="Consolas"/>
              </a:rPr>
              <a:t>instanceof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Dog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		  //OK!</a:t>
            </a:r>
          </a:p>
          <a:p>
            <a:pPr marL="457200" lvl="1" indent="0">
              <a:buClr>
                <a:srgbClr val="FFFF99"/>
              </a:buClr>
              <a:buNone/>
            </a:pPr>
            <a:r>
              <a:rPr lang="en-US" sz="2000" dirty="0" err="1">
                <a:latin typeface="Consolas"/>
                <a:cs typeface="Consolas"/>
              </a:rPr>
              <a:t>lessie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 err="1">
                <a:solidFill>
                  <a:srgbClr val="008000"/>
                </a:solidFill>
                <a:latin typeface="Consolas"/>
                <a:cs typeface="Consolas"/>
              </a:rPr>
              <a:t>instanceof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Animal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   //OK!</a:t>
            </a:r>
          </a:p>
          <a:p>
            <a:pPr marL="457200" lvl="1" indent="0">
              <a:buClr>
                <a:srgbClr val="FFFF99"/>
              </a:buClr>
              <a:buNone/>
            </a:pPr>
            <a:r>
              <a:rPr lang="en-US" sz="2000" dirty="0" err="1">
                <a:latin typeface="Consolas"/>
                <a:cs typeface="Consolas"/>
              </a:rPr>
              <a:t>lessie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 err="1">
                <a:solidFill>
                  <a:srgbClr val="008000"/>
                </a:solidFill>
                <a:latin typeface="Consolas"/>
                <a:cs typeface="Consolas"/>
              </a:rPr>
              <a:t>instanceof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Pet</a:t>
            </a:r>
            <a:r>
              <a:rPr lang="en-US" sz="2000" dirty="0">
                <a:solidFill>
                  <a:srgbClr val="008000"/>
                </a:solidFill>
                <a:latin typeface="Consolas"/>
                <a:cs typeface="Consolas"/>
              </a:rPr>
              <a:t>       //OK!</a:t>
            </a:r>
          </a:p>
        </p:txBody>
      </p:sp>
      <p:sp>
        <p:nvSpPr>
          <p:cNvPr id="50177" name="Slide Number Placeholder 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fld id="{E6C51392-1779-B24F-9CB9-E40C7BA8859F}" type="slidenum">
              <a:rPr lang="en-US" sz="1400">
                <a:latin typeface="Arial" charset="0"/>
              </a:rPr>
              <a:pPr/>
              <a:t>99</a:t>
            </a:fld>
            <a:endParaRPr lang="en-US" sz="140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589474"/>
      </p:ext>
    </p:extLst>
  </p:cSld>
  <p:clrMapOvr>
    <a:masterClrMapping/>
  </p:clrMapOvr>
</p:sld>
</file>

<file path=ppt/theme/theme1.xml><?xml version="1.0" encoding="utf-8"?>
<a:theme xmlns:a="http://schemas.openxmlformats.org/drawingml/2006/main" name="Nico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00 - Java Introduction" id="{2D0C21C8-6F94-AC4C-8309-F1E5902B85F9}" vid="{1BB67297-C6B5-5C49-B905-92E04B265F5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Nicola</Template>
  <TotalTime>13</TotalTime>
  <Words>7061</Words>
  <Application>Microsoft Macintosh PowerPoint</Application>
  <PresentationFormat>Widescreen</PresentationFormat>
  <Paragraphs>1338</Paragraphs>
  <Slides>119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119</vt:i4>
      </vt:variant>
    </vt:vector>
  </HeadingPairs>
  <TitlesOfParts>
    <vt:vector size="127" baseType="lpstr">
      <vt:lpstr>Arial</vt:lpstr>
      <vt:lpstr>Calibri</vt:lpstr>
      <vt:lpstr>Consolas</vt:lpstr>
      <vt:lpstr>Courier</vt:lpstr>
      <vt:lpstr>Times New Roman</vt:lpstr>
      <vt:lpstr>Trebuchet MS</vt:lpstr>
      <vt:lpstr>Wingdings</vt:lpstr>
      <vt:lpstr>Nicola</vt:lpstr>
      <vt:lpstr>Java Object Oriented</vt:lpstr>
      <vt:lpstr>Classes and Objects</vt:lpstr>
      <vt:lpstr>Class</vt:lpstr>
      <vt:lpstr>Class Definition</vt:lpstr>
      <vt:lpstr>Information hiding</vt:lpstr>
      <vt:lpstr>Information hiding</vt:lpstr>
      <vt:lpstr>Visibility</vt:lpstr>
      <vt:lpstr>Constructors</vt:lpstr>
      <vt:lpstr>Getters and Setters</vt:lpstr>
      <vt:lpstr>toString()</vt:lpstr>
      <vt:lpstr>toString()</vt:lpstr>
      <vt:lpstr>Method Overloading</vt:lpstr>
      <vt:lpstr>Method Overloading</vt:lpstr>
      <vt:lpstr>Object definition</vt:lpstr>
      <vt:lpstr>Object creation</vt:lpstr>
      <vt:lpstr>The keyword new</vt:lpstr>
      <vt:lpstr>Constructors</vt:lpstr>
      <vt:lpstr>Constructors</vt:lpstr>
      <vt:lpstr>Constructors</vt:lpstr>
      <vt:lpstr>Constructors</vt:lpstr>
      <vt:lpstr>The keyword this</vt:lpstr>
      <vt:lpstr>Objects destruction</vt:lpstr>
      <vt:lpstr>Operations on references</vt:lpstr>
      <vt:lpstr>Combining dotted notations</vt:lpstr>
      <vt:lpstr>Static attributes and methods </vt:lpstr>
      <vt:lpstr>Static attributes and methods </vt:lpstr>
      <vt:lpstr>Static attributes and methods </vt:lpstr>
      <vt:lpstr>Wrapper Classes</vt:lpstr>
      <vt:lpstr>Wrapper Classes</vt:lpstr>
      <vt:lpstr>Wrapper Classes</vt:lpstr>
      <vt:lpstr>Conversions</vt:lpstr>
      <vt:lpstr>Auto boxing/unboxing</vt:lpstr>
      <vt:lpstr>Auto boxing</vt:lpstr>
      <vt:lpstr>Package</vt:lpstr>
      <vt:lpstr>Motivation</vt:lpstr>
      <vt:lpstr>Package </vt:lpstr>
      <vt:lpstr>Package names</vt:lpstr>
      <vt:lpstr> Definition and usage  </vt:lpstr>
      <vt:lpstr>Access to a class in a package </vt:lpstr>
      <vt:lpstr>Package and scope</vt:lpstr>
      <vt:lpstr>Inheritance</vt:lpstr>
      <vt:lpstr>Motivation</vt:lpstr>
      <vt:lpstr>Motivation</vt:lpstr>
      <vt:lpstr>Inheritance</vt:lpstr>
      <vt:lpstr>Example I (extension)</vt:lpstr>
      <vt:lpstr>Example II (override)</vt:lpstr>
      <vt:lpstr>Example III (override)</vt:lpstr>
      <vt:lpstr>Class SDCar</vt:lpstr>
      <vt:lpstr>this and super</vt:lpstr>
      <vt:lpstr>Terminology</vt:lpstr>
      <vt:lpstr>Visibility and Inheritance</vt:lpstr>
      <vt:lpstr>Recap</vt:lpstr>
      <vt:lpstr>Visibility</vt:lpstr>
      <vt:lpstr>Visibility</vt:lpstr>
      <vt:lpstr>Visibility</vt:lpstr>
      <vt:lpstr>Inheritance and constructors</vt:lpstr>
      <vt:lpstr>Construction of child objects</vt:lpstr>
      <vt:lpstr>super()</vt:lpstr>
      <vt:lpstr>Example</vt:lpstr>
      <vt:lpstr>Example</vt:lpstr>
      <vt:lpstr>Example</vt:lpstr>
      <vt:lpstr>Example</vt:lpstr>
      <vt:lpstr>Construction of child objects</vt:lpstr>
      <vt:lpstr>Dynamic binding and polymorphism</vt:lpstr>
      <vt:lpstr>Object</vt:lpstr>
      <vt:lpstr>Java.lang.Object</vt:lpstr>
      <vt:lpstr>Java.lang.Object</vt:lpstr>
      <vt:lpstr>toString()</vt:lpstr>
      <vt:lpstr>equals(Object o)</vt:lpstr>
      <vt:lpstr>equals(Object o)</vt:lpstr>
      <vt:lpstr>Casting</vt:lpstr>
      <vt:lpstr>Types</vt:lpstr>
      <vt:lpstr>Upcasting and Downcasting</vt:lpstr>
      <vt:lpstr>Upcasting and Downcasting</vt:lpstr>
      <vt:lpstr>Upcasting and Downcasting</vt:lpstr>
      <vt:lpstr>Upcasting</vt:lpstr>
      <vt:lpstr>Upcasting</vt:lpstr>
      <vt:lpstr>Example</vt:lpstr>
      <vt:lpstr>Downcasting</vt:lpstr>
      <vt:lpstr>Example</vt:lpstr>
      <vt:lpstr>Example</vt:lpstr>
      <vt:lpstr>Runtime is evil</vt:lpstr>
      <vt:lpstr>Upcast to object</vt:lpstr>
      <vt:lpstr>Abstract Classes and Interfaces</vt:lpstr>
      <vt:lpstr>Abstract methods</vt:lpstr>
      <vt:lpstr>Abstract classes</vt:lpstr>
      <vt:lpstr>Abstract classes</vt:lpstr>
      <vt:lpstr>Why use abstract classes?</vt:lpstr>
      <vt:lpstr>A problem</vt:lpstr>
      <vt:lpstr>Same problem, another view</vt:lpstr>
      <vt:lpstr>A solution</vt:lpstr>
      <vt:lpstr>Another problem</vt:lpstr>
      <vt:lpstr>A solution</vt:lpstr>
      <vt:lpstr>A better solution</vt:lpstr>
      <vt:lpstr>Specialization and partial implementation</vt:lpstr>
      <vt:lpstr>Multiple inheritance</vt:lpstr>
      <vt:lpstr>Multiple inheritance</vt:lpstr>
      <vt:lpstr>Multiple inheritance</vt:lpstr>
      <vt:lpstr>Interfaces and instanceof</vt:lpstr>
      <vt:lpstr>Modelling Object Oriented Software</vt:lpstr>
      <vt:lpstr>Waterfall model</vt:lpstr>
      <vt:lpstr>Software life-cycle costs</vt:lpstr>
      <vt:lpstr>Failure rates of software projects</vt:lpstr>
      <vt:lpstr>Root causes of failures</vt:lpstr>
      <vt:lpstr>So what?</vt:lpstr>
      <vt:lpstr>Iterative development models</vt:lpstr>
      <vt:lpstr>Modelling tools and languages</vt:lpstr>
      <vt:lpstr>UML</vt:lpstr>
      <vt:lpstr>UML benefits</vt:lpstr>
      <vt:lpstr>UML diagrams</vt:lpstr>
      <vt:lpstr>Class diagram</vt:lpstr>
      <vt:lpstr>Class</vt:lpstr>
      <vt:lpstr>Hierachy</vt:lpstr>
      <vt:lpstr>Abstract class</vt:lpstr>
      <vt:lpstr>Association</vt:lpstr>
      <vt:lpstr>Association</vt:lpstr>
      <vt:lpstr>Interface</vt:lpstr>
      <vt:lpstr>A complete example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Object Oriented</dc:title>
  <dc:creator>Microsoft Office User</dc:creator>
  <cp:lastModifiedBy>Microsoft Office User</cp:lastModifiedBy>
  <cp:revision>3</cp:revision>
  <dcterms:created xsi:type="dcterms:W3CDTF">2021-09-29T20:20:40Z</dcterms:created>
  <dcterms:modified xsi:type="dcterms:W3CDTF">2021-09-29T20:34:59Z</dcterms:modified>
</cp:coreProperties>
</file>

<file path=docProps/thumbnail.jpeg>
</file>